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sldIdLst>
    <p:sldId id="328" r:id="rId5"/>
    <p:sldId id="380" r:id="rId6"/>
    <p:sldId id="332" r:id="rId7"/>
    <p:sldId id="274" r:id="rId8"/>
    <p:sldId id="289" r:id="rId9"/>
    <p:sldId id="333" r:id="rId10"/>
    <p:sldId id="378" r:id="rId11"/>
    <p:sldId id="372" r:id="rId12"/>
    <p:sldId id="324" r:id="rId13"/>
    <p:sldId id="361" r:id="rId14"/>
    <p:sldId id="388" r:id="rId15"/>
    <p:sldId id="389" r:id="rId16"/>
    <p:sldId id="383" r:id="rId17"/>
    <p:sldId id="385" r:id="rId18"/>
    <p:sldId id="376" r:id="rId19"/>
    <p:sldId id="353" r:id="rId20"/>
    <p:sldId id="364" r:id="rId21"/>
    <p:sldId id="349" r:id="rId22"/>
    <p:sldId id="391" r:id="rId23"/>
    <p:sldId id="390" r:id="rId24"/>
    <p:sldId id="384" r:id="rId25"/>
    <p:sldId id="365" r:id="rId26"/>
    <p:sldId id="392" r:id="rId27"/>
    <p:sldId id="366" r:id="rId28"/>
    <p:sldId id="371" r:id="rId29"/>
    <p:sldId id="323" r:id="rId30"/>
    <p:sldId id="382" r:id="rId31"/>
    <p:sldId id="386" r:id="rId32"/>
    <p:sldId id="341" r:id="rId33"/>
    <p:sldId id="387" r:id="rId34"/>
    <p:sldId id="38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é Luis Cano" initials="JLC" lastIdx="1" clrIdx="0">
    <p:extLst>
      <p:ext uri="{19B8F6BF-5375-455C-9EA6-DF929625EA0E}">
        <p15:presenceInfo xmlns:p15="http://schemas.microsoft.com/office/powerpoint/2012/main" userId="S::joseluis.cano@next-step.es::9dbd2047-fd1b-4cd9-a511-5492161547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2773"/>
    <a:srgbClr val="E7BFE8"/>
    <a:srgbClr val="CE88CB"/>
    <a:srgbClr val="B99D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5973" autoAdjust="0"/>
  </p:normalViewPr>
  <p:slideViewPr>
    <p:cSldViewPr snapToGrid="0">
      <p:cViewPr varScale="1">
        <p:scale>
          <a:sx n="111" d="100"/>
          <a:sy n="111" d="100"/>
        </p:scale>
        <p:origin x="510" y="108"/>
      </p:cViewPr>
      <p:guideLst/>
    </p:cSldViewPr>
  </p:slideViewPr>
  <p:notesTextViewPr>
    <p:cViewPr>
      <p:scale>
        <a:sx n="3" d="2"/>
        <a:sy n="3" d="2"/>
      </p:scale>
      <p:origin x="0" y="0"/>
    </p:cViewPr>
  </p:notesTextViewPr>
  <p:sorterViewPr>
    <p:cViewPr varScale="1">
      <p:scale>
        <a:sx n="1" d="1"/>
        <a:sy n="1" d="1"/>
      </p:scale>
      <p:origin x="0" y="-45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F238-771A-4086-BC2A-86F3ACCCAA59}" type="datetimeFigureOut">
              <a:rPr lang="en-US" smtClean="0"/>
              <a:t>9/30/2020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038A7-6744-4992-B939-454D2EA5470D}" type="slidenum">
              <a:rPr lang="en-US" smtClean="0"/>
              <a:t>‹Nº›</a:t>
            </a:fld>
            <a:endParaRPr lang="en-US"/>
          </a:p>
        </p:txBody>
      </p:sp>
    </p:spTree>
    <p:extLst>
      <p:ext uri="{BB962C8B-B14F-4D97-AF65-F5344CB8AC3E}">
        <p14:creationId xmlns:p14="http://schemas.microsoft.com/office/powerpoint/2010/main" val="702601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linkedin.com/groups/8906143/"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www.linkedin.com/groups/12471287/" TargetMode="External"/><Relationship Id="rId4" Type="http://schemas.openxmlformats.org/officeDocument/2006/relationships/hyperlink" Target="https://www.linkedin.com/in/pablo-barrachina-pastor/"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F2F038A7-6744-4992-B939-454D2EA5470D}" type="slidenum">
              <a:rPr lang="en-US" smtClean="0"/>
              <a:t>1</a:t>
            </a:fld>
            <a:endParaRPr lang="en-US"/>
          </a:p>
        </p:txBody>
      </p:sp>
    </p:spTree>
    <p:extLst>
      <p:ext uri="{BB962C8B-B14F-4D97-AF65-F5344CB8AC3E}">
        <p14:creationId xmlns:p14="http://schemas.microsoft.com/office/powerpoint/2010/main" val="2160811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Javier Gómez es uno de los autores más</a:t>
            </a:r>
            <a:endParaRPr lang="en-US" dirty="0"/>
          </a:p>
        </p:txBody>
      </p:sp>
      <p:sp>
        <p:nvSpPr>
          <p:cNvPr id="4" name="Marcador de número de diapositiva 3"/>
          <p:cNvSpPr>
            <a:spLocks noGrp="1"/>
          </p:cNvSpPr>
          <p:nvPr>
            <p:ph type="sldNum" sz="quarter" idx="5"/>
          </p:nvPr>
        </p:nvSpPr>
        <p:spPr/>
        <p:txBody>
          <a:bodyPr/>
          <a:lstStyle/>
          <a:p>
            <a:fld id="{F2F038A7-6744-4992-B939-454D2EA5470D}" type="slidenum">
              <a:rPr lang="en-US" smtClean="0"/>
              <a:t>11</a:t>
            </a:fld>
            <a:endParaRPr lang="en-US"/>
          </a:p>
        </p:txBody>
      </p:sp>
    </p:spTree>
    <p:extLst>
      <p:ext uri="{BB962C8B-B14F-4D97-AF65-F5344CB8AC3E}">
        <p14:creationId xmlns:p14="http://schemas.microsoft.com/office/powerpoint/2010/main" val="3977794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15</a:t>
            </a:fld>
            <a:endParaRPr lang="en-US"/>
          </a:p>
        </p:txBody>
      </p:sp>
    </p:spTree>
    <p:extLst>
      <p:ext uri="{BB962C8B-B14F-4D97-AF65-F5344CB8AC3E}">
        <p14:creationId xmlns:p14="http://schemas.microsoft.com/office/powerpoint/2010/main" val="689224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QUIZ Power BI – Ricardo Rincón</a:t>
            </a:r>
          </a:p>
          <a:p>
            <a:r>
              <a:rPr lang="es-ES"/>
              <a:t>QUIZ Power </a:t>
            </a:r>
            <a:r>
              <a:rPr lang="es-ES" err="1"/>
              <a:t>Platform</a:t>
            </a:r>
            <a:r>
              <a:rPr lang="es-ES"/>
              <a:t> – Mar </a:t>
            </a:r>
            <a:r>
              <a:rPr lang="es-ES" err="1"/>
              <a:t>Llambí</a:t>
            </a:r>
            <a:r>
              <a:rPr lang="es-ES"/>
              <a:t> y Enrique Romero</a:t>
            </a:r>
          </a:p>
        </p:txBody>
      </p:sp>
      <p:sp>
        <p:nvSpPr>
          <p:cNvPr id="4" name="Marcador de número de diapositiva 3"/>
          <p:cNvSpPr>
            <a:spLocks noGrp="1"/>
          </p:cNvSpPr>
          <p:nvPr>
            <p:ph type="sldNum" sz="quarter" idx="5"/>
          </p:nvPr>
        </p:nvSpPr>
        <p:spPr/>
        <p:txBody>
          <a:bodyPr/>
          <a:lstStyle/>
          <a:p>
            <a:fld id="{F2F038A7-6744-4992-B939-454D2EA5470D}" type="slidenum">
              <a:rPr lang="en-US" smtClean="0"/>
              <a:t>16</a:t>
            </a:fld>
            <a:endParaRPr lang="en-US"/>
          </a:p>
        </p:txBody>
      </p:sp>
    </p:spTree>
    <p:extLst>
      <p:ext uri="{BB962C8B-B14F-4D97-AF65-F5344CB8AC3E}">
        <p14:creationId xmlns:p14="http://schemas.microsoft.com/office/powerpoint/2010/main" val="398355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17</a:t>
            </a:fld>
            <a:endParaRPr lang="en-US"/>
          </a:p>
        </p:txBody>
      </p:sp>
    </p:spTree>
    <p:extLst>
      <p:ext uri="{BB962C8B-B14F-4D97-AF65-F5344CB8AC3E}">
        <p14:creationId xmlns:p14="http://schemas.microsoft.com/office/powerpoint/2010/main" val="2686024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18</a:t>
            </a:fld>
            <a:endParaRPr lang="en-US"/>
          </a:p>
        </p:txBody>
      </p:sp>
    </p:spTree>
    <p:extLst>
      <p:ext uri="{BB962C8B-B14F-4D97-AF65-F5344CB8AC3E}">
        <p14:creationId xmlns:p14="http://schemas.microsoft.com/office/powerpoint/2010/main" val="3643323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19</a:t>
            </a:fld>
            <a:endParaRPr lang="en-US"/>
          </a:p>
        </p:txBody>
      </p:sp>
    </p:spTree>
    <p:extLst>
      <p:ext uri="{BB962C8B-B14F-4D97-AF65-F5344CB8AC3E}">
        <p14:creationId xmlns:p14="http://schemas.microsoft.com/office/powerpoint/2010/main" val="2591077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20</a:t>
            </a:fld>
            <a:endParaRPr lang="en-US"/>
          </a:p>
        </p:txBody>
      </p:sp>
    </p:spTree>
    <p:extLst>
      <p:ext uri="{BB962C8B-B14F-4D97-AF65-F5344CB8AC3E}">
        <p14:creationId xmlns:p14="http://schemas.microsoft.com/office/powerpoint/2010/main" val="1987192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22</a:t>
            </a:fld>
            <a:endParaRPr lang="en-US"/>
          </a:p>
        </p:txBody>
      </p:sp>
    </p:spTree>
    <p:extLst>
      <p:ext uri="{BB962C8B-B14F-4D97-AF65-F5344CB8AC3E}">
        <p14:creationId xmlns:p14="http://schemas.microsoft.com/office/powerpoint/2010/main" val="4166254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23</a:t>
            </a:fld>
            <a:endParaRPr lang="en-US"/>
          </a:p>
        </p:txBody>
      </p:sp>
    </p:spTree>
    <p:extLst>
      <p:ext uri="{BB962C8B-B14F-4D97-AF65-F5344CB8AC3E}">
        <p14:creationId xmlns:p14="http://schemas.microsoft.com/office/powerpoint/2010/main" val="140071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t>En esta sesión veremos cómo trabajar de forma eficiente con niveles de granularidad temporal inferiores al día en Power BI. De manera que, en aquellos escenarios donde tanto la fecha como la hora constituyen dimensiones relevantes, seamos capaces de modelar esta situación manejando ambas por separado o combinando sus atributos descriptivos cuando lo consideremos oportuno. De esta forma, podremos conservar la potente utilidad de la dimensión temporal de fecha y, simultáneamente, proporcionar la capacidad de análisis hasta el nivel del segundo.</a:t>
            </a:r>
            <a:endParaRPr lang="en-US" sz="1800" dirty="0"/>
          </a:p>
          <a:p>
            <a:pPr marL="0" marR="0">
              <a:spcBef>
                <a:spcPts val="0"/>
              </a:spcBef>
              <a:spcAft>
                <a:spcPts val="0"/>
              </a:spcAft>
            </a:pPr>
            <a:endParaRPr lang="en-US" sz="1800" dirty="0">
              <a:solidFill>
                <a:srgbClr val="222222"/>
              </a:solidFill>
              <a:effectLst/>
              <a:latin typeface="arial" panose="020B0604020202020204" pitchFamily="34" charset="0"/>
            </a:endParaRPr>
          </a:p>
          <a:p>
            <a:pPr marL="0" marR="0">
              <a:spcBef>
                <a:spcPts val="0"/>
              </a:spcBef>
              <a:spcAft>
                <a:spcPts val="0"/>
              </a:spcAft>
            </a:pPr>
            <a:endParaRPr lang="en-US" sz="1800" dirty="0">
              <a:solidFill>
                <a:srgbClr val="222222"/>
              </a:solidFill>
              <a:effectLst/>
              <a:latin typeface="arial" panose="020B0604020202020204" pitchFamily="34" charset="0"/>
            </a:endParaRPr>
          </a:p>
          <a:p>
            <a:endParaRPr lang="en-US" dirty="0"/>
          </a:p>
        </p:txBody>
      </p:sp>
      <p:sp>
        <p:nvSpPr>
          <p:cNvPr id="4" name="Marcador de número de diapositiva 3"/>
          <p:cNvSpPr>
            <a:spLocks noGrp="1"/>
          </p:cNvSpPr>
          <p:nvPr>
            <p:ph type="sldNum" sz="quarter" idx="5"/>
          </p:nvPr>
        </p:nvSpPr>
        <p:spPr/>
        <p:txBody>
          <a:bodyPr/>
          <a:lstStyle/>
          <a:p>
            <a:fld id="{F2F038A7-6744-4992-B939-454D2EA5470D}" type="slidenum">
              <a:rPr lang="en-US" smtClean="0"/>
              <a:t>24</a:t>
            </a:fld>
            <a:endParaRPr lang="en-US"/>
          </a:p>
        </p:txBody>
      </p:sp>
    </p:spTree>
    <p:extLst>
      <p:ext uri="{BB962C8B-B14F-4D97-AF65-F5344CB8AC3E}">
        <p14:creationId xmlns:p14="http://schemas.microsoft.com/office/powerpoint/2010/main" val="1160543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F2F038A7-6744-4992-B939-454D2EA5470D}" type="slidenum">
              <a:rPr lang="en-US" smtClean="0"/>
              <a:t>2</a:t>
            </a:fld>
            <a:endParaRPr lang="en-US"/>
          </a:p>
        </p:txBody>
      </p:sp>
    </p:spTree>
    <p:extLst>
      <p:ext uri="{BB962C8B-B14F-4D97-AF65-F5344CB8AC3E}">
        <p14:creationId xmlns:p14="http://schemas.microsoft.com/office/powerpoint/2010/main" val="397896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25</a:t>
            </a:fld>
            <a:endParaRPr lang="en-US"/>
          </a:p>
        </p:txBody>
      </p:sp>
    </p:spTree>
    <p:extLst>
      <p:ext uri="{BB962C8B-B14F-4D97-AF65-F5344CB8AC3E}">
        <p14:creationId xmlns:p14="http://schemas.microsoft.com/office/powerpoint/2010/main" val="947614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26</a:t>
            </a:fld>
            <a:endParaRPr lang="en-US"/>
          </a:p>
        </p:txBody>
      </p:sp>
    </p:spTree>
    <p:extLst>
      <p:ext uri="{BB962C8B-B14F-4D97-AF65-F5344CB8AC3E}">
        <p14:creationId xmlns:p14="http://schemas.microsoft.com/office/powerpoint/2010/main" val="483354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a:spcBef>
                <a:spcPts val="0"/>
              </a:spcBef>
              <a:spcAft>
                <a:spcPts val="0"/>
              </a:spcAft>
            </a:pPr>
            <a:r>
              <a:rPr lang="es-ES" sz="1800" dirty="0">
                <a:effectLst/>
                <a:latin typeface="Calibri" panose="020F0502020204030204" pitchFamily="34" charset="0"/>
              </a:rPr>
              <a:t>Por Albacete se presentará la sesión de Paula García Esteban:</a:t>
            </a:r>
          </a:p>
          <a:p>
            <a:pPr marL="342900" rtl="0" fontAlgn="ctr">
              <a:spcBef>
                <a:spcPts val="0"/>
              </a:spcBef>
              <a:spcAft>
                <a:spcPts val="0"/>
              </a:spcAft>
              <a:buFont typeface="Arial" panose="020B0604020202020204" pitchFamily="34" charset="0"/>
              <a:buChar char="•"/>
            </a:pPr>
            <a:r>
              <a:rPr lang="es-ES" sz="1800" dirty="0">
                <a:effectLst/>
                <a:latin typeface="Calibri" panose="020F0502020204030204" pitchFamily="34" charset="0"/>
              </a:rPr>
              <a:t>Título: Simplificando el análisis de la retención de clientes con Power BI</a:t>
            </a:r>
          </a:p>
          <a:p>
            <a:pPr marL="342900" rtl="0" fontAlgn="ctr">
              <a:spcBef>
                <a:spcPts val="0"/>
              </a:spcBef>
              <a:spcAft>
                <a:spcPts val="0"/>
              </a:spcAft>
              <a:buFont typeface="Arial" panose="020B0604020202020204" pitchFamily="34" charset="0"/>
              <a:buChar char="•"/>
            </a:pPr>
            <a:r>
              <a:rPr lang="es-ES" sz="1800" dirty="0">
                <a:effectLst/>
                <a:latin typeface="Calibri" panose="020F0502020204030204" pitchFamily="34" charset="0"/>
              </a:rPr>
              <a:t>Descripción: </a:t>
            </a:r>
            <a:r>
              <a:rPr lang="es-ES" sz="1800" dirty="0" err="1">
                <a:effectLst/>
                <a:latin typeface="Calibri" panose="020F0502020204030204" pitchFamily="34" charset="0"/>
              </a:rPr>
              <a:t>KPIs</a:t>
            </a:r>
            <a:r>
              <a:rPr lang="es-ES" sz="1800" dirty="0">
                <a:effectLst/>
                <a:latin typeface="Calibri" panose="020F0502020204030204" pitchFamily="34" charset="0"/>
              </a:rPr>
              <a:t> y estrategias para analizar la vinculación de tus clientes a través de información transaccional y un montón de ideas que facilitarán la vida a tu departamento de marketing y ventas. </a:t>
            </a:r>
          </a:p>
          <a:p>
            <a:pPr marL="342900" rtl="0" fontAlgn="ctr">
              <a:spcBef>
                <a:spcPts val="0"/>
              </a:spcBef>
              <a:spcAft>
                <a:spcPts val="0"/>
              </a:spcAft>
              <a:buFont typeface="Arial" panose="020B0604020202020204" pitchFamily="34" charset="0"/>
              <a:buChar char="•"/>
            </a:pPr>
            <a:r>
              <a:rPr lang="es-ES" sz="1800" dirty="0">
                <a:effectLst/>
                <a:latin typeface="Calibri" panose="020F0502020204030204" pitchFamily="34" charset="0"/>
              </a:rPr>
              <a:t>Twitter: @Paula_G_Esteban </a:t>
            </a:r>
          </a:p>
          <a:p>
            <a:pPr marL="342900" rtl="0" fontAlgn="ctr">
              <a:spcBef>
                <a:spcPts val="0"/>
              </a:spcBef>
              <a:spcAft>
                <a:spcPts val="0"/>
              </a:spcAft>
              <a:buFont typeface="Arial" panose="020B0604020202020204" pitchFamily="34" charset="0"/>
              <a:buChar char="•"/>
            </a:pPr>
            <a:r>
              <a:rPr lang="es-ES" sz="1800" dirty="0">
                <a:effectLst/>
                <a:latin typeface="Calibri" panose="020F0502020204030204" pitchFamily="34" charset="0"/>
              </a:rPr>
              <a:t>Comunidad: PUG Albacete, con URL: </a:t>
            </a:r>
            <a:r>
              <a:rPr lang="es-ES" sz="1800" dirty="0">
                <a:effectLst/>
                <a:latin typeface="Calibri" panose="020F0502020204030204" pitchFamily="34" charset="0"/>
                <a:hlinkClick r:id="rId3"/>
              </a:rPr>
              <a:t>https://www.linkedin.com/groups/8906143/</a:t>
            </a:r>
            <a:endParaRPr lang="es-ES" sz="1800" dirty="0">
              <a:effectLst/>
              <a:latin typeface="Calibri" panose="020F0502020204030204" pitchFamily="34" charset="0"/>
            </a:endParaRPr>
          </a:p>
          <a:p>
            <a:endParaRPr lang="es-ES" dirty="0"/>
          </a:p>
          <a:p>
            <a:pPr marL="0" marR="0">
              <a:spcBef>
                <a:spcPts val="0"/>
              </a:spcBef>
              <a:spcAft>
                <a:spcPts val="0"/>
              </a:spcAft>
            </a:pPr>
            <a:r>
              <a:rPr lang="es-ES" sz="1800" dirty="0">
                <a:effectLst/>
                <a:latin typeface="Calibri" panose="020F0502020204030204" pitchFamily="34" charset="0"/>
              </a:rPr>
              <a:t>Por Alicante se presentará Pablo Barrachina:</a:t>
            </a:r>
          </a:p>
          <a:p>
            <a:pPr marL="342900" rtl="0" fontAlgn="ctr">
              <a:spcBef>
                <a:spcPts val="0"/>
              </a:spcBef>
              <a:spcAft>
                <a:spcPts val="0"/>
              </a:spcAft>
              <a:buFont typeface="Arial" panose="020B0604020202020204" pitchFamily="34" charset="0"/>
              <a:buChar char="•"/>
            </a:pPr>
            <a:r>
              <a:rPr lang="es-ES" sz="1800" dirty="0">
                <a:effectLst/>
                <a:latin typeface="Calibri" panose="020F0502020204030204" pitchFamily="34" charset="0"/>
              </a:rPr>
              <a:t>Título: Analizando datos </a:t>
            </a:r>
            <a:r>
              <a:rPr lang="es-ES" sz="1800" dirty="0" err="1">
                <a:effectLst/>
                <a:latin typeface="Calibri" panose="020F0502020204030204" pitchFamily="34" charset="0"/>
              </a:rPr>
              <a:t>IoT</a:t>
            </a:r>
            <a:r>
              <a:rPr lang="es-ES" sz="1800" dirty="0">
                <a:effectLst/>
                <a:latin typeface="Calibri" panose="020F0502020204030204" pitchFamily="34" charset="0"/>
              </a:rPr>
              <a:t> con Azure y Power BI</a:t>
            </a:r>
          </a:p>
          <a:p>
            <a:pPr marL="342900" rtl="0" fontAlgn="ctr">
              <a:spcBef>
                <a:spcPts val="0"/>
              </a:spcBef>
              <a:spcAft>
                <a:spcPts val="0"/>
              </a:spcAft>
              <a:buFont typeface="Arial" panose="020B0604020202020204" pitchFamily="34" charset="0"/>
              <a:buChar char="•"/>
            </a:pPr>
            <a:r>
              <a:rPr lang="es-ES" sz="1800" dirty="0">
                <a:effectLst/>
                <a:latin typeface="Calibri" panose="020F0502020204030204" pitchFamily="34" charset="0"/>
              </a:rPr>
              <a:t>Descripción: Vamos a utilizar los componentes de Azure para captar información de sensores </a:t>
            </a:r>
            <a:r>
              <a:rPr lang="es-ES" sz="1800" dirty="0" err="1">
                <a:effectLst/>
                <a:latin typeface="Calibri" panose="020F0502020204030204" pitchFamily="34" charset="0"/>
              </a:rPr>
              <a:t>IoT</a:t>
            </a:r>
            <a:r>
              <a:rPr lang="es-ES" sz="1800" dirty="0">
                <a:effectLst/>
                <a:latin typeface="Calibri" panose="020F0502020204030204" pitchFamily="34" charset="0"/>
              </a:rPr>
              <a:t> y analizarlo con Power BI.</a:t>
            </a:r>
          </a:p>
          <a:p>
            <a:pPr marL="342900" rtl="0" fontAlgn="ctr">
              <a:spcBef>
                <a:spcPts val="0"/>
              </a:spcBef>
              <a:spcAft>
                <a:spcPts val="0"/>
              </a:spcAft>
              <a:buFont typeface="Arial" panose="020B0604020202020204" pitchFamily="34" charset="0"/>
              <a:buChar char="•"/>
            </a:pPr>
            <a:r>
              <a:rPr lang="es-ES" sz="1800" dirty="0">
                <a:effectLst/>
                <a:latin typeface="Calibri" panose="020F0502020204030204" pitchFamily="34" charset="0"/>
              </a:rPr>
              <a:t>Twitter: @pablobarpas </a:t>
            </a:r>
            <a:r>
              <a:rPr lang="en-US" sz="1800" dirty="0">
                <a:effectLst/>
                <a:latin typeface="Calibri" panose="020F0502020204030204" pitchFamily="34" charset="0"/>
              </a:rPr>
              <a:t>@sumamoos</a:t>
            </a:r>
          </a:p>
          <a:p>
            <a:pPr marL="342900" marR="0">
              <a:spcBef>
                <a:spcPts val="0"/>
              </a:spcBef>
              <a:spcAft>
                <a:spcPts val="0"/>
              </a:spcAft>
            </a:pPr>
            <a:r>
              <a:rPr lang="es-ES" sz="1800" dirty="0">
                <a:effectLst/>
                <a:latin typeface="Calibri" panose="020F0502020204030204" pitchFamily="34" charset="0"/>
                <a:hlinkClick r:id="rId4"/>
              </a:rPr>
              <a:t>https://www.linkedin.com/in/pablo-barrachina-pastor/</a:t>
            </a:r>
            <a:endParaRPr lang="es-ES" sz="1800" dirty="0">
              <a:effectLst/>
              <a:latin typeface="Calibri" panose="020F0502020204030204" pitchFamily="34" charset="0"/>
            </a:endParaRPr>
          </a:p>
          <a:p>
            <a:pPr marL="342900" rtl="0" fontAlgn="ctr">
              <a:spcBef>
                <a:spcPts val="0"/>
              </a:spcBef>
              <a:spcAft>
                <a:spcPts val="0"/>
              </a:spcAft>
              <a:buFont typeface="Arial" panose="020B0604020202020204" pitchFamily="34" charset="0"/>
              <a:buChar char="•"/>
            </a:pPr>
            <a:r>
              <a:rPr lang="es-ES" sz="1800" dirty="0">
                <a:effectLst/>
                <a:latin typeface="Calibri" panose="020F0502020204030204" pitchFamily="34" charset="0"/>
              </a:rPr>
              <a:t>URL de la comunidad:</a:t>
            </a:r>
          </a:p>
          <a:p>
            <a:pPr marL="342900" marR="0">
              <a:spcBef>
                <a:spcPts val="0"/>
              </a:spcBef>
              <a:spcAft>
                <a:spcPts val="0"/>
              </a:spcAft>
            </a:pPr>
            <a:r>
              <a:rPr lang="es-ES" sz="1800" dirty="0">
                <a:effectLst/>
                <a:latin typeface="Calibri" panose="020F0502020204030204" pitchFamily="34" charset="0"/>
                <a:hlinkClick r:id="rId5"/>
              </a:rPr>
              <a:t>https://www.linkedin.com/groups/12471287/</a:t>
            </a:r>
            <a:endParaRPr lang="es-ES" sz="1800" dirty="0">
              <a:effectLst/>
              <a:latin typeface="Calibri" panose="020F0502020204030204" pitchFamily="34" charset="0"/>
            </a:endParaRPr>
          </a:p>
          <a:p>
            <a:endParaRPr lang="es-ES" dirty="0"/>
          </a:p>
        </p:txBody>
      </p:sp>
      <p:sp>
        <p:nvSpPr>
          <p:cNvPr id="4" name="Marcador de número de diapositiva 3"/>
          <p:cNvSpPr>
            <a:spLocks noGrp="1"/>
          </p:cNvSpPr>
          <p:nvPr>
            <p:ph type="sldNum" sz="quarter" idx="5"/>
          </p:nvPr>
        </p:nvSpPr>
        <p:spPr/>
        <p:txBody>
          <a:bodyPr/>
          <a:lstStyle/>
          <a:p>
            <a:fld id="{F2F038A7-6744-4992-B939-454D2EA5470D}" type="slidenum">
              <a:rPr lang="en-US" smtClean="0"/>
              <a:t>27</a:t>
            </a:fld>
            <a:endParaRPr lang="en-US"/>
          </a:p>
        </p:txBody>
      </p:sp>
    </p:spTree>
    <p:extLst>
      <p:ext uri="{BB962C8B-B14F-4D97-AF65-F5344CB8AC3E}">
        <p14:creationId xmlns:p14="http://schemas.microsoft.com/office/powerpoint/2010/main" val="1298730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Enlaces para el XII </a:t>
            </a:r>
            <a:r>
              <a:rPr lang="en-US" dirty="0" err="1"/>
              <a:t>encuentro</a:t>
            </a:r>
            <a:r>
              <a:rPr lang="en-US" dirty="0"/>
              <a:t> 1 de </a:t>
            </a:r>
            <a:r>
              <a:rPr lang="en-US" dirty="0" err="1"/>
              <a:t>octubre</a:t>
            </a:r>
            <a:endParaRPr lang="en-US" dirty="0"/>
          </a:p>
          <a:p>
            <a:endParaRPr lang="en-US" dirty="0"/>
          </a:p>
          <a:p>
            <a:r>
              <a:rPr lang="en-US" dirty="0"/>
              <a:t>Power Platform Madrid</a:t>
            </a:r>
          </a:p>
          <a:p>
            <a:r>
              <a:rPr lang="en-US" dirty="0"/>
              <a:t>https://www.meetup.com/es-ES/Power-Platform-Madrid/</a:t>
            </a:r>
          </a:p>
          <a:p>
            <a:endParaRPr lang="en-US" dirty="0"/>
          </a:p>
          <a:p>
            <a:r>
              <a:rPr lang="en-US" dirty="0"/>
              <a:t>Global Power Platform Bootcamp</a:t>
            </a:r>
          </a:p>
          <a:p>
            <a:r>
              <a:rPr lang="en-US" dirty="0"/>
              <a:t>https://sway.office.com/pfaxaHaijsR8UPeE?ref=Link</a:t>
            </a:r>
          </a:p>
          <a:p>
            <a:r>
              <a:rPr lang="en-US" dirty="0"/>
              <a:t>https://www.powerplatformbootcamp.com/</a:t>
            </a:r>
          </a:p>
          <a:p>
            <a:endParaRPr lang="en-US" dirty="0"/>
          </a:p>
          <a:p>
            <a:r>
              <a:rPr lang="en-US" dirty="0" err="1"/>
              <a:t>Comunidades</a:t>
            </a:r>
            <a:r>
              <a:rPr lang="en-US" dirty="0"/>
              <a:t> </a:t>
            </a:r>
            <a:r>
              <a:rPr lang="en-US" dirty="0" err="1"/>
              <a:t>en</a:t>
            </a:r>
            <a:r>
              <a:rPr lang="en-US" dirty="0"/>
              <a:t> Power Platform </a:t>
            </a:r>
            <a:r>
              <a:rPr lang="en-US" dirty="0" err="1"/>
              <a:t>España</a:t>
            </a:r>
            <a:endParaRPr lang="en-US" dirty="0"/>
          </a:p>
          <a:p>
            <a:r>
              <a:rPr lang="en-US" dirty="0"/>
              <a:t>Albacete PUG - https://bit.ly/3faETXm </a:t>
            </a:r>
          </a:p>
          <a:p>
            <a:r>
              <a:rPr lang="en-US" dirty="0"/>
              <a:t>Alicante - https://www.linkedin.com/groups/12471287/ </a:t>
            </a:r>
          </a:p>
          <a:p>
            <a:r>
              <a:rPr lang="en-US" dirty="0"/>
              <a:t>Barcelona PUG - https://www.meetup.com/es-ES/Power-BI-Barcelona/</a:t>
            </a:r>
          </a:p>
          <a:p>
            <a:r>
              <a:rPr lang="en-US" dirty="0"/>
              <a:t>Barcelona SUG-CAT - https://www.meetup.com/es-ES/SUG-CAT </a:t>
            </a:r>
          </a:p>
          <a:p>
            <a:r>
              <a:rPr lang="en-US" dirty="0"/>
              <a:t>Cádiz - https://www.meetup.com/es-ES/PowerTips-Cadiz </a:t>
            </a:r>
          </a:p>
          <a:p>
            <a:r>
              <a:rPr lang="en-US" dirty="0"/>
              <a:t>Canarias - https://www.linkedin.com/groups/12435523/ </a:t>
            </a:r>
          </a:p>
          <a:p>
            <a:r>
              <a:rPr lang="en-US" dirty="0"/>
              <a:t>Cantabria - https://www.linkedin.com/groups/12464296/</a:t>
            </a:r>
          </a:p>
          <a:p>
            <a:r>
              <a:rPr lang="en-US" dirty="0"/>
              <a:t>Euskadi - https://www.meetup.com/es-ES/Power-Platform-Euskadi/</a:t>
            </a:r>
          </a:p>
          <a:p>
            <a:r>
              <a:rPr lang="en-US" dirty="0"/>
              <a:t>Madrid - https://www.meetup.com/es-ES/Power-Platform-Madrid/</a:t>
            </a:r>
          </a:p>
          <a:p>
            <a:r>
              <a:rPr lang="en-US" dirty="0"/>
              <a:t>Murcia - https://www.meetup.com/es-ES/Power-Platform-Murcia/</a:t>
            </a:r>
          </a:p>
          <a:p>
            <a:r>
              <a:rPr lang="en-US" dirty="0"/>
              <a:t>Navarra - https://www.meetup.com/es-ES/Power-Platform-Navarra/</a:t>
            </a:r>
          </a:p>
          <a:p>
            <a:r>
              <a:rPr lang="en-US" dirty="0"/>
              <a:t>Palma de Mallorca - https://www.meetup.com/es-ES/Dynamic-Communities-Mallorca</a:t>
            </a:r>
          </a:p>
          <a:p>
            <a:r>
              <a:rPr lang="en-US" dirty="0"/>
              <a:t>Sevilla - https://www.meetup.com/es-ES/PowerTips-Sevilla </a:t>
            </a:r>
          </a:p>
          <a:p>
            <a:r>
              <a:rPr lang="en-US" dirty="0"/>
              <a:t>Valencia - https://www.meetup.com/es-ES/Modern-WorkPlace-Power-Platform-Valencia </a:t>
            </a:r>
          </a:p>
          <a:p>
            <a:r>
              <a:rPr lang="en-US" dirty="0"/>
              <a:t>Vigo - https://www.meetup.com/es-ES/Power-Platform-Vigo/</a:t>
            </a:r>
          </a:p>
          <a:p>
            <a:r>
              <a:rPr lang="en-US" dirty="0"/>
              <a:t>Tarragona - https://www.linkedin.com/groups/8965202/ </a:t>
            </a:r>
          </a:p>
          <a:p>
            <a:endParaRPr lang="en-US" dirty="0"/>
          </a:p>
          <a:p>
            <a:r>
              <a:rPr lang="en-US" dirty="0"/>
              <a:t>Canal de </a:t>
            </a:r>
            <a:r>
              <a:rPr lang="en-US" dirty="0" err="1"/>
              <a:t>Youtube</a:t>
            </a:r>
            <a:endParaRPr lang="en-US" dirty="0"/>
          </a:p>
          <a:p>
            <a:r>
              <a:rPr lang="en-US" dirty="0"/>
              <a:t>https://www.youtube.com/channel/UCkqay02p7E15AzFLsiCYYRA</a:t>
            </a:r>
          </a:p>
          <a:p>
            <a:endParaRPr lang="en-US" dirty="0"/>
          </a:p>
          <a:p>
            <a:r>
              <a:rPr lang="en-US" dirty="0" err="1"/>
              <a:t>Repositorio</a:t>
            </a:r>
            <a:r>
              <a:rPr lang="en-US" dirty="0"/>
              <a:t> </a:t>
            </a:r>
            <a:r>
              <a:rPr lang="en-US" dirty="0" err="1"/>
              <a:t>materiales</a:t>
            </a:r>
            <a:r>
              <a:rPr lang="en-US" dirty="0"/>
              <a:t> </a:t>
            </a:r>
            <a:r>
              <a:rPr lang="en-US" dirty="0" err="1"/>
              <a:t>en</a:t>
            </a:r>
            <a:r>
              <a:rPr lang="en-US" dirty="0"/>
              <a:t> GitHub</a:t>
            </a:r>
          </a:p>
          <a:p>
            <a:r>
              <a:rPr lang="en-US" dirty="0"/>
              <a:t>https://github.com/sugcat/power-platform-spain/tree/master/materiales-sesiones</a:t>
            </a:r>
          </a:p>
          <a:p>
            <a:endParaRPr lang="en-US" dirty="0"/>
          </a:p>
          <a:p>
            <a:r>
              <a:rPr lang="en-US" dirty="0"/>
              <a:t>Proyecto </a:t>
            </a:r>
            <a:r>
              <a:rPr lang="en-US" dirty="0" err="1"/>
              <a:t>EsPowerPlatform</a:t>
            </a:r>
            <a:endParaRPr lang="en-US" dirty="0"/>
          </a:p>
          <a:p>
            <a:r>
              <a:rPr lang="en-US" dirty="0"/>
              <a:t>Nuevo portal https://espowerplatform.powerappsportals.com/</a:t>
            </a:r>
          </a:p>
          <a:p>
            <a:r>
              <a:rPr lang="en-US" dirty="0" err="1"/>
              <a:t>Contacto</a:t>
            </a:r>
            <a:r>
              <a:rPr lang="en-US" dirty="0"/>
              <a:t>: javier.acosta@espowerplatform.org  </a:t>
            </a:r>
          </a:p>
          <a:p>
            <a:endParaRPr lang="en-US" dirty="0"/>
          </a:p>
          <a:p>
            <a:r>
              <a:rPr lang="en-US" dirty="0" err="1"/>
              <a:t>Grupos</a:t>
            </a:r>
            <a:r>
              <a:rPr lang="en-US" dirty="0"/>
              <a:t> </a:t>
            </a:r>
            <a:r>
              <a:rPr lang="en-US" dirty="0" err="1"/>
              <a:t>en</a:t>
            </a:r>
            <a:r>
              <a:rPr lang="en-US" dirty="0"/>
              <a:t> Telegram - </a:t>
            </a:r>
          </a:p>
          <a:p>
            <a:r>
              <a:rPr lang="en-US" dirty="0"/>
              <a:t>Power BI </a:t>
            </a:r>
            <a:r>
              <a:rPr lang="en-US" dirty="0" err="1"/>
              <a:t>en</a:t>
            </a:r>
            <a:r>
              <a:rPr lang="en-US" dirty="0"/>
              <a:t> </a:t>
            </a:r>
            <a:r>
              <a:rPr lang="en-US" dirty="0" err="1"/>
              <a:t>español</a:t>
            </a:r>
            <a:r>
              <a:rPr lang="en-US" dirty="0"/>
              <a:t> - https://web.telegram.org/#/im?p=@powerbiespanol</a:t>
            </a:r>
          </a:p>
          <a:p>
            <a:r>
              <a:rPr lang="en-US" dirty="0"/>
              <a:t>Power Platform </a:t>
            </a:r>
            <a:r>
              <a:rPr lang="en-US" dirty="0" err="1"/>
              <a:t>en</a:t>
            </a:r>
            <a:r>
              <a:rPr lang="en-US" dirty="0"/>
              <a:t> </a:t>
            </a:r>
            <a:r>
              <a:rPr lang="en-US" dirty="0" err="1"/>
              <a:t>español</a:t>
            </a:r>
            <a:r>
              <a:rPr lang="en-US" dirty="0"/>
              <a:t> - https://web.telegram.org/#/im?p=@EsPowerPlatform</a:t>
            </a:r>
          </a:p>
          <a:p>
            <a:r>
              <a:rPr lang="en-US" dirty="0" err="1"/>
              <a:t>EsPowerPlatform</a:t>
            </a:r>
            <a:r>
              <a:rPr lang="en-US" dirty="0"/>
              <a:t> </a:t>
            </a:r>
            <a:r>
              <a:rPr lang="en-US" dirty="0" err="1"/>
              <a:t>proyecto</a:t>
            </a:r>
            <a:r>
              <a:rPr lang="en-US" dirty="0"/>
              <a:t> - https://web.telegram.org/#/im?p=s1458643491_5140183250967085330</a:t>
            </a:r>
          </a:p>
          <a:p>
            <a:endParaRPr lang="en-US" dirty="0"/>
          </a:p>
          <a:p>
            <a:r>
              <a:rPr lang="en-US" dirty="0" err="1"/>
              <a:t>Sábados</a:t>
            </a:r>
            <a:r>
              <a:rPr lang="en-US" dirty="0"/>
              <a:t> con Javier Gómez</a:t>
            </a:r>
          </a:p>
          <a:p>
            <a:r>
              <a:rPr lang="en-US" dirty="0"/>
              <a:t>Power BI Studio - http://powerbistudio.com/</a:t>
            </a:r>
          </a:p>
          <a:p>
            <a:r>
              <a:rPr lang="en-US" dirty="0" err="1"/>
              <a:t>Dinámica</a:t>
            </a:r>
            <a:r>
              <a:rPr lang="en-US" dirty="0"/>
              <a:t> - http://powerbistudio.com/temporada-1/dinamica-power-bi-studio/</a:t>
            </a:r>
          </a:p>
          <a:p>
            <a:r>
              <a:rPr lang="en-US" dirty="0" err="1"/>
              <a:t>Sesión</a:t>
            </a:r>
            <a:r>
              <a:rPr lang="en-US" dirty="0"/>
              <a:t> 1 - http://powerbistudio.com/temporada-1/sesion-01x01/  </a:t>
            </a:r>
          </a:p>
          <a:p>
            <a:endParaRPr lang="en-US" dirty="0"/>
          </a:p>
          <a:p>
            <a:r>
              <a:rPr lang="en-US" dirty="0" err="1"/>
              <a:t>Sábados</a:t>
            </a:r>
            <a:r>
              <a:rPr lang="en-US" dirty="0"/>
              <a:t> con Francisco </a:t>
            </a:r>
            <a:r>
              <a:rPr lang="en-US" dirty="0" err="1"/>
              <a:t>Mullor</a:t>
            </a:r>
            <a:endParaRPr lang="en-US" dirty="0"/>
          </a:p>
          <a:p>
            <a:r>
              <a:rPr lang="en-US" dirty="0"/>
              <a:t>https://powerbisp.com/sabados-de-power-bi</a:t>
            </a:r>
          </a:p>
          <a:p>
            <a:r>
              <a:rPr lang="en-US" dirty="0"/>
              <a:t>Primera </a:t>
            </a:r>
            <a:r>
              <a:rPr lang="en-US" dirty="0" err="1"/>
              <a:t>sesión</a:t>
            </a:r>
            <a:r>
              <a:rPr lang="en-US" dirty="0"/>
              <a:t> </a:t>
            </a:r>
            <a:r>
              <a:rPr lang="en-US" dirty="0" err="1"/>
              <a:t>programada</a:t>
            </a:r>
            <a:endParaRPr lang="en-US" dirty="0"/>
          </a:p>
          <a:p>
            <a:r>
              <a:rPr lang="en-US" dirty="0"/>
              <a:t>10 de oct  – </a:t>
            </a:r>
            <a:r>
              <a:rPr lang="en-US" dirty="0" err="1"/>
              <a:t>Contextos</a:t>
            </a:r>
            <a:r>
              <a:rPr lang="en-US" dirty="0"/>
              <a:t> de </a:t>
            </a:r>
            <a:r>
              <a:rPr lang="en-US" dirty="0" err="1"/>
              <a:t>evaluación</a:t>
            </a:r>
            <a:r>
              <a:rPr lang="en-US" dirty="0"/>
              <a:t> </a:t>
            </a:r>
            <a:r>
              <a:rPr lang="en-US" dirty="0" err="1"/>
              <a:t>en</a:t>
            </a:r>
            <a:r>
              <a:rPr lang="en-US" dirty="0"/>
              <a:t> DAX </a:t>
            </a:r>
          </a:p>
          <a:p>
            <a:endParaRPr lang="en-US" dirty="0"/>
          </a:p>
          <a:p>
            <a:r>
              <a:rPr lang="en-US" dirty="0"/>
              <a:t>Microsoft Ignite 2020 - Book of news</a:t>
            </a:r>
          </a:p>
          <a:p>
            <a:r>
              <a:rPr lang="en-US" dirty="0"/>
              <a:t>https://news.microsoft.com/ignite-2020-book-of-news-espanol/</a:t>
            </a:r>
          </a:p>
          <a:p>
            <a:endParaRPr lang="en-US" dirty="0"/>
          </a:p>
          <a:p>
            <a:r>
              <a:rPr lang="en-US" dirty="0"/>
              <a:t>Azure Heroes</a:t>
            </a:r>
          </a:p>
          <a:p>
            <a:r>
              <a:rPr lang="en-US" dirty="0"/>
              <a:t>https://www.microsoft.com/skills/azureheroes </a:t>
            </a:r>
          </a:p>
          <a:p>
            <a:endParaRPr lang="en-US" dirty="0"/>
          </a:p>
          <a:p>
            <a:r>
              <a:rPr lang="en-US" dirty="0" err="1"/>
              <a:t>Foro</a:t>
            </a:r>
            <a:r>
              <a:rPr lang="en-US" dirty="0"/>
              <a:t> </a:t>
            </a:r>
            <a:r>
              <a:rPr lang="en-US" dirty="0" err="1"/>
              <a:t>en</a:t>
            </a:r>
            <a:r>
              <a:rPr lang="en-US" dirty="0"/>
              <a:t> </a:t>
            </a:r>
            <a:r>
              <a:rPr lang="en-US" dirty="0" err="1"/>
              <a:t>español</a:t>
            </a:r>
            <a:r>
              <a:rPr lang="en-US" dirty="0"/>
              <a:t> Power BI team y </a:t>
            </a:r>
            <a:r>
              <a:rPr lang="en-US" dirty="0" err="1"/>
              <a:t>comunidad</a:t>
            </a:r>
            <a:endParaRPr lang="en-US" dirty="0"/>
          </a:p>
          <a:p>
            <a:r>
              <a:rPr lang="en-US" dirty="0"/>
              <a:t>https://community.powerbi.com/t5/Power-BI-Spanish-Community/ct-p/pbi_spanish</a:t>
            </a:r>
          </a:p>
          <a:p>
            <a:endParaRPr lang="en-US" dirty="0"/>
          </a:p>
          <a:p>
            <a:r>
              <a:rPr lang="en-US" dirty="0" err="1"/>
              <a:t>Eventos</a:t>
            </a:r>
            <a:r>
              <a:rPr lang="en-US" dirty="0"/>
              <a:t> Power Platform</a:t>
            </a:r>
          </a:p>
          <a:p>
            <a:r>
              <a:rPr lang="en-US" dirty="0" err="1"/>
              <a:t>Fecha</a:t>
            </a:r>
            <a:r>
              <a:rPr lang="en-US" dirty="0"/>
              <a:t>: 06.10 - Power BI User Group Barcelona</a:t>
            </a:r>
          </a:p>
          <a:p>
            <a:r>
              <a:rPr lang="en-US" dirty="0"/>
              <a:t>https://www.meetup.com/es-ES/Power-BI-Barcelona/events/273166601/</a:t>
            </a:r>
          </a:p>
          <a:p>
            <a:r>
              <a:rPr lang="en-US" dirty="0" err="1"/>
              <a:t>Fecha</a:t>
            </a:r>
            <a:r>
              <a:rPr lang="en-US" dirty="0"/>
              <a:t>: 08.10 - Power Platform Murcia </a:t>
            </a:r>
          </a:p>
          <a:p>
            <a:r>
              <a:rPr lang="en-US" dirty="0"/>
              <a:t>https://www.meetup.com/es-ES/Power-Platform-Murcia/events/273561886/ </a:t>
            </a:r>
          </a:p>
          <a:p>
            <a:r>
              <a:rPr lang="en-US" dirty="0" err="1"/>
              <a:t>Fecha</a:t>
            </a:r>
            <a:r>
              <a:rPr lang="en-US" dirty="0"/>
              <a:t>: 15.10</a:t>
            </a:r>
          </a:p>
          <a:p>
            <a:r>
              <a:rPr lang="en-US" dirty="0" err="1"/>
              <a:t>Collabdays</a:t>
            </a:r>
            <a:r>
              <a:rPr lang="en-US" dirty="0"/>
              <a:t> Barcelona - https://www.collabdays.org/2020-barcelona/ </a:t>
            </a:r>
          </a:p>
          <a:p>
            <a:endParaRPr lang="en-US" dirty="0"/>
          </a:p>
          <a:p>
            <a:r>
              <a:rPr lang="en-US" dirty="0" err="1"/>
              <a:t>Artículos</a:t>
            </a:r>
            <a:endParaRPr lang="en-US" dirty="0"/>
          </a:p>
          <a:p>
            <a:r>
              <a:rPr lang="en-US" dirty="0" err="1"/>
              <a:t>Todo</a:t>
            </a:r>
            <a:r>
              <a:rPr lang="en-US" dirty="0"/>
              <a:t> </a:t>
            </a:r>
            <a:r>
              <a:rPr lang="en-US" dirty="0" err="1"/>
              <a:t>sobre</a:t>
            </a:r>
            <a:r>
              <a:rPr lang="en-US" dirty="0"/>
              <a:t> Dataflows - https://ssbipolar.com/dataflows-in-power-bi/ </a:t>
            </a:r>
          </a:p>
          <a:p>
            <a:r>
              <a:rPr lang="en-US" dirty="0" err="1"/>
              <a:t>En</a:t>
            </a:r>
            <a:r>
              <a:rPr lang="en-US" dirty="0"/>
              <a:t> </a:t>
            </a:r>
            <a:r>
              <a:rPr lang="en-US" dirty="0" err="1"/>
              <a:t>español</a:t>
            </a:r>
            <a:r>
              <a:rPr lang="en-US" dirty="0"/>
              <a:t> - https://powerbisp.com/serie-dataflows-en-power-bi</a:t>
            </a:r>
          </a:p>
          <a:p>
            <a:endParaRPr lang="en-US" dirty="0"/>
          </a:p>
        </p:txBody>
      </p:sp>
      <p:sp>
        <p:nvSpPr>
          <p:cNvPr id="4" name="Marcador de número de diapositiva 3"/>
          <p:cNvSpPr>
            <a:spLocks noGrp="1"/>
          </p:cNvSpPr>
          <p:nvPr>
            <p:ph type="sldNum" sz="quarter" idx="5"/>
          </p:nvPr>
        </p:nvSpPr>
        <p:spPr/>
        <p:txBody>
          <a:bodyPr/>
          <a:lstStyle/>
          <a:p>
            <a:fld id="{F2F038A7-6744-4992-B939-454D2EA5470D}" type="slidenum">
              <a:rPr lang="en-US" smtClean="0"/>
              <a:t>31</a:t>
            </a:fld>
            <a:endParaRPr lang="en-US"/>
          </a:p>
        </p:txBody>
      </p:sp>
    </p:spTree>
    <p:extLst>
      <p:ext uri="{BB962C8B-B14F-4D97-AF65-F5344CB8AC3E}">
        <p14:creationId xmlns:p14="http://schemas.microsoft.com/office/powerpoint/2010/main" val="706796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F2F038A7-6744-4992-B939-454D2EA5470D}" type="slidenum">
              <a:rPr lang="en-US" smtClean="0"/>
              <a:t>3</a:t>
            </a:fld>
            <a:endParaRPr lang="en-US"/>
          </a:p>
        </p:txBody>
      </p:sp>
    </p:spTree>
    <p:extLst>
      <p:ext uri="{BB962C8B-B14F-4D97-AF65-F5344CB8AC3E}">
        <p14:creationId xmlns:p14="http://schemas.microsoft.com/office/powerpoint/2010/main" val="650476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Global Power Platform </a:t>
            </a:r>
            <a:r>
              <a:rPr lang="es-ES" err="1"/>
              <a:t>Bootcamp</a:t>
            </a:r>
            <a:r>
              <a:rPr lang="es-ES"/>
              <a:t> Sábado 15 de febrero de 2020</a:t>
            </a:r>
          </a:p>
        </p:txBody>
      </p:sp>
      <p:sp>
        <p:nvSpPr>
          <p:cNvPr id="4" name="Marcador de número de diapositiva 3"/>
          <p:cNvSpPr>
            <a:spLocks noGrp="1"/>
          </p:cNvSpPr>
          <p:nvPr>
            <p:ph type="sldNum" sz="quarter" idx="5"/>
          </p:nvPr>
        </p:nvSpPr>
        <p:spPr/>
        <p:txBody>
          <a:bodyPr/>
          <a:lstStyle/>
          <a:p>
            <a:fld id="{F2F038A7-6744-4992-B939-454D2EA5470D}" type="slidenum">
              <a:rPr lang="en-US" smtClean="0"/>
              <a:t>4</a:t>
            </a:fld>
            <a:endParaRPr lang="en-US"/>
          </a:p>
        </p:txBody>
      </p:sp>
    </p:spTree>
    <p:extLst>
      <p:ext uri="{BB962C8B-B14F-4D97-AF65-F5344CB8AC3E}">
        <p14:creationId xmlns:p14="http://schemas.microsoft.com/office/powerpoint/2010/main" val="2653071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6</a:t>
            </a:fld>
            <a:endParaRPr lang="en-US"/>
          </a:p>
        </p:txBody>
      </p:sp>
    </p:spTree>
    <p:extLst>
      <p:ext uri="{BB962C8B-B14F-4D97-AF65-F5344CB8AC3E}">
        <p14:creationId xmlns:p14="http://schemas.microsoft.com/office/powerpoint/2010/main" val="1144388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2F038A7-6744-4992-B939-454D2EA5470D}" type="slidenum">
              <a:rPr lang="en-US" smtClean="0"/>
              <a:t>7</a:t>
            </a:fld>
            <a:endParaRPr lang="en-US"/>
          </a:p>
        </p:txBody>
      </p:sp>
    </p:spTree>
    <p:extLst>
      <p:ext uri="{BB962C8B-B14F-4D97-AF65-F5344CB8AC3E}">
        <p14:creationId xmlns:p14="http://schemas.microsoft.com/office/powerpoint/2010/main" val="2510376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8</a:t>
            </a:fld>
            <a:endParaRPr lang="en-US"/>
          </a:p>
        </p:txBody>
      </p:sp>
    </p:spTree>
    <p:extLst>
      <p:ext uri="{BB962C8B-B14F-4D97-AF65-F5344CB8AC3E}">
        <p14:creationId xmlns:p14="http://schemas.microsoft.com/office/powerpoint/2010/main" val="1343782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Hay muchos más. Estos son miembros solo de nuestro Meetup</a:t>
            </a:r>
          </a:p>
        </p:txBody>
      </p:sp>
      <p:sp>
        <p:nvSpPr>
          <p:cNvPr id="4" name="Marcador de número de diapositiva 3"/>
          <p:cNvSpPr>
            <a:spLocks noGrp="1"/>
          </p:cNvSpPr>
          <p:nvPr>
            <p:ph type="sldNum" sz="quarter" idx="5"/>
          </p:nvPr>
        </p:nvSpPr>
        <p:spPr/>
        <p:txBody>
          <a:bodyPr/>
          <a:lstStyle/>
          <a:p>
            <a:fld id="{F2F038A7-6744-4992-B939-454D2EA5470D}" type="slidenum">
              <a:rPr lang="en-US" smtClean="0"/>
              <a:t>9</a:t>
            </a:fld>
            <a:endParaRPr lang="en-US"/>
          </a:p>
        </p:txBody>
      </p:sp>
    </p:spTree>
    <p:extLst>
      <p:ext uri="{BB962C8B-B14F-4D97-AF65-F5344CB8AC3E}">
        <p14:creationId xmlns:p14="http://schemas.microsoft.com/office/powerpoint/2010/main" val="4052497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10</a:t>
            </a:fld>
            <a:endParaRPr lang="en-US"/>
          </a:p>
        </p:txBody>
      </p:sp>
    </p:spTree>
    <p:extLst>
      <p:ext uri="{BB962C8B-B14F-4D97-AF65-F5344CB8AC3E}">
        <p14:creationId xmlns:p14="http://schemas.microsoft.com/office/powerpoint/2010/main" val="37309774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3">
        <a:schemeClr val="bg2"/>
      </p:bgRef>
    </p:bg>
    <p:spTree>
      <p:nvGrpSpPr>
        <p:cNvPr id="1" name=""/>
        <p:cNvGrpSpPr/>
        <p:nvPr/>
      </p:nvGrpSpPr>
      <p:grpSpPr>
        <a:xfrm>
          <a:off x="0" y="0"/>
          <a:ext cx="0" cy="0"/>
          <a:chOff x="0" y="0"/>
          <a:chExt cx="0" cy="0"/>
        </a:xfrm>
      </p:grpSpPr>
      <p:pic>
        <p:nvPicPr>
          <p:cNvPr id="2" name="Picture 1" descr="A group of people standing in front of a building&#10;&#10;Description automatically generated" hidden="1">
            <a:extLst>
              <a:ext uri="{FF2B5EF4-FFF2-40B4-BE49-F238E27FC236}">
                <a16:creationId xmlns:a16="http://schemas.microsoft.com/office/drawing/2014/main" id="{F37540D8-E678-45CA-921D-B3A8344E290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168" b="5467"/>
          <a:stretch/>
        </p:blipFill>
        <p:spPr>
          <a:xfrm>
            <a:off x="0" y="-1"/>
            <a:ext cx="12192000" cy="6858001"/>
          </a:xfrm>
          <a:prstGeom prst="rect">
            <a:avLst/>
          </a:prstGeom>
        </p:spPr>
      </p:pic>
      <p:sp>
        <p:nvSpPr>
          <p:cNvPr id="3" name="Rectangle 2" hidden="1">
            <a:extLst>
              <a:ext uri="{FF2B5EF4-FFF2-40B4-BE49-F238E27FC236}">
                <a16:creationId xmlns:a16="http://schemas.microsoft.com/office/drawing/2014/main" id="{706EEDE7-E2AE-4320-9EEF-CD4FCA16EB3A}"/>
              </a:ext>
            </a:extLst>
          </p:cNvPr>
          <p:cNvSpPr/>
          <p:nvPr userDrawn="1"/>
        </p:nvSpPr>
        <p:spPr>
          <a:xfrm>
            <a:off x="0" y="-1"/>
            <a:ext cx="12192000" cy="6858001"/>
          </a:xfrm>
          <a:prstGeom prst="rect">
            <a:avLst/>
          </a:prstGeom>
          <a:solidFill>
            <a:srgbClr val="63656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a:extLst>
              <a:ext uri="{FF2B5EF4-FFF2-40B4-BE49-F238E27FC236}">
                <a16:creationId xmlns:a16="http://schemas.microsoft.com/office/drawing/2014/main" id="{3C95FA0E-DA9D-49C8-A7D0-F5992555FC8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6" b="10428"/>
          <a:stretch/>
        </p:blipFill>
        <p:spPr>
          <a:xfrm>
            <a:off x="0" y="0"/>
            <a:ext cx="12192000" cy="6858000"/>
          </a:xfrm>
          <a:prstGeom prst="rect">
            <a:avLst/>
          </a:prstGeom>
        </p:spPr>
      </p:pic>
      <p:sp>
        <p:nvSpPr>
          <p:cNvPr id="5" name="Rectangle 4" hidden="1">
            <a:extLst>
              <a:ext uri="{FF2B5EF4-FFF2-40B4-BE49-F238E27FC236}">
                <a16:creationId xmlns:a16="http://schemas.microsoft.com/office/drawing/2014/main" id="{BE28663E-807B-4A31-96DA-CF7E37F0A850}"/>
              </a:ext>
            </a:extLst>
          </p:cNvPr>
          <p:cNvSpPr/>
          <p:nvPr userDrawn="1"/>
        </p:nvSpPr>
        <p:spPr>
          <a:xfrm>
            <a:off x="0" y="-2"/>
            <a:ext cx="12192000" cy="2167501"/>
          </a:xfrm>
          <a:prstGeom prst="rect">
            <a:avLst/>
          </a:prstGeom>
          <a:solidFill>
            <a:srgbClr val="80B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hidden="1">
            <a:extLst>
              <a:ext uri="{FF2B5EF4-FFF2-40B4-BE49-F238E27FC236}">
                <a16:creationId xmlns:a16="http://schemas.microsoft.com/office/drawing/2014/main" id="{6CA386EF-6C63-4600-9DCC-05D3A8C9689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629" y="224150"/>
            <a:ext cx="8770735" cy="1757510"/>
          </a:xfrm>
          <a:prstGeom prst="rect">
            <a:avLst/>
          </a:prstGeom>
        </p:spPr>
      </p:pic>
      <p:grpSp>
        <p:nvGrpSpPr>
          <p:cNvPr id="7" name="Group 6" hidden="1">
            <a:extLst>
              <a:ext uri="{FF2B5EF4-FFF2-40B4-BE49-F238E27FC236}">
                <a16:creationId xmlns:a16="http://schemas.microsoft.com/office/drawing/2014/main" id="{F4C785E6-0684-4C2C-A62E-3AA4A71E6302}"/>
              </a:ext>
            </a:extLst>
          </p:cNvPr>
          <p:cNvGrpSpPr/>
          <p:nvPr userDrawn="1"/>
        </p:nvGrpSpPr>
        <p:grpSpPr>
          <a:xfrm>
            <a:off x="1057444" y="2676620"/>
            <a:ext cx="5059209" cy="3732490"/>
            <a:chOff x="786925" y="2676620"/>
            <a:chExt cx="5059209" cy="3732490"/>
          </a:xfrm>
        </p:grpSpPr>
        <p:sp>
          <p:nvSpPr>
            <p:cNvPr id="8" name="TextBox 7">
              <a:extLst>
                <a:ext uri="{FF2B5EF4-FFF2-40B4-BE49-F238E27FC236}">
                  <a16:creationId xmlns:a16="http://schemas.microsoft.com/office/drawing/2014/main" id="{92414543-9432-44E2-9FA5-B547089E2024}"/>
                </a:ext>
              </a:extLst>
            </p:cNvPr>
            <p:cNvSpPr txBox="1"/>
            <p:nvPr/>
          </p:nvSpPr>
          <p:spPr>
            <a:xfrm>
              <a:off x="834655" y="2676620"/>
              <a:ext cx="3827722"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FUEL YOUR</a:t>
              </a:r>
            </a:p>
          </p:txBody>
        </p:sp>
        <p:sp>
          <p:nvSpPr>
            <p:cNvPr id="9" name="TextBox 8">
              <a:extLst>
                <a:ext uri="{FF2B5EF4-FFF2-40B4-BE49-F238E27FC236}">
                  <a16:creationId xmlns:a16="http://schemas.microsoft.com/office/drawing/2014/main" id="{F2629E54-BF38-4D1B-BBA8-D75D34FC7189}"/>
                </a:ext>
              </a:extLst>
            </p:cNvPr>
            <p:cNvSpPr txBox="1"/>
            <p:nvPr/>
          </p:nvSpPr>
          <p:spPr>
            <a:xfrm>
              <a:off x="824022" y="3371580"/>
              <a:ext cx="4072271"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KNOWLEDGE.</a:t>
              </a:r>
            </a:p>
          </p:txBody>
        </p:sp>
        <p:sp>
          <p:nvSpPr>
            <p:cNvPr id="10" name="TextBox 9">
              <a:extLst>
                <a:ext uri="{FF2B5EF4-FFF2-40B4-BE49-F238E27FC236}">
                  <a16:creationId xmlns:a16="http://schemas.microsoft.com/office/drawing/2014/main" id="{D011A884-0246-4C4E-A89C-8E64CF774187}"/>
                </a:ext>
              </a:extLst>
            </p:cNvPr>
            <p:cNvSpPr txBox="1"/>
            <p:nvPr/>
          </p:nvSpPr>
          <p:spPr>
            <a:xfrm>
              <a:off x="1773863" y="429373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NETWORK</a:t>
              </a:r>
            </a:p>
          </p:txBody>
        </p:sp>
        <p:sp>
          <p:nvSpPr>
            <p:cNvPr id="11" name="TextBox 10">
              <a:extLst>
                <a:ext uri="{FF2B5EF4-FFF2-40B4-BE49-F238E27FC236}">
                  <a16:creationId xmlns:a16="http://schemas.microsoft.com/office/drawing/2014/main" id="{D6F7DAE3-9B54-49FF-BFB2-8BD274411E77}"/>
                </a:ext>
              </a:extLst>
            </p:cNvPr>
            <p:cNvSpPr txBox="1"/>
            <p:nvPr/>
          </p:nvSpPr>
          <p:spPr>
            <a:xfrm>
              <a:off x="1773863" y="4982091"/>
              <a:ext cx="4033282"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LEARN</a:t>
              </a:r>
            </a:p>
          </p:txBody>
        </p:sp>
        <p:sp>
          <p:nvSpPr>
            <p:cNvPr id="12" name="TextBox 11">
              <a:extLst>
                <a:ext uri="{FF2B5EF4-FFF2-40B4-BE49-F238E27FC236}">
                  <a16:creationId xmlns:a16="http://schemas.microsoft.com/office/drawing/2014/main" id="{190AB586-DECE-4B35-8852-57D971E60A89}"/>
                </a:ext>
              </a:extLst>
            </p:cNvPr>
            <p:cNvSpPr txBox="1"/>
            <p:nvPr/>
          </p:nvSpPr>
          <p:spPr>
            <a:xfrm>
              <a:off x="1773863" y="567044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DISCOVER</a:t>
              </a:r>
            </a:p>
          </p:txBody>
        </p:sp>
        <p:pic>
          <p:nvPicPr>
            <p:cNvPr id="13" name="Picture 12">
              <a:extLst>
                <a:ext uri="{FF2B5EF4-FFF2-40B4-BE49-F238E27FC236}">
                  <a16:creationId xmlns:a16="http://schemas.microsoft.com/office/drawing/2014/main" id="{8510A84E-C31A-4A9B-888A-F5C5484A76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4375330"/>
              <a:ext cx="767299" cy="575475"/>
            </a:xfrm>
            <a:prstGeom prst="rect">
              <a:avLst/>
            </a:prstGeom>
          </p:spPr>
        </p:pic>
        <p:pic>
          <p:nvPicPr>
            <p:cNvPr id="14" name="Picture 13">
              <a:extLst>
                <a:ext uri="{FF2B5EF4-FFF2-40B4-BE49-F238E27FC236}">
                  <a16:creationId xmlns:a16="http://schemas.microsoft.com/office/drawing/2014/main" id="{0081299F-18C1-483C-8494-92516E878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5063685"/>
              <a:ext cx="767299" cy="575475"/>
            </a:xfrm>
            <a:prstGeom prst="rect">
              <a:avLst/>
            </a:prstGeom>
          </p:spPr>
        </p:pic>
        <p:pic>
          <p:nvPicPr>
            <p:cNvPr id="15" name="Picture 14">
              <a:extLst>
                <a:ext uri="{FF2B5EF4-FFF2-40B4-BE49-F238E27FC236}">
                  <a16:creationId xmlns:a16="http://schemas.microsoft.com/office/drawing/2014/main" id="{14B13D88-9D3E-4B9D-874E-A1C864D75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25" y="5752040"/>
              <a:ext cx="767299" cy="575475"/>
            </a:xfrm>
            <a:prstGeom prst="rect">
              <a:avLst/>
            </a:prstGeom>
          </p:spPr>
        </p:pic>
      </p:grpSp>
      <p:sp>
        <p:nvSpPr>
          <p:cNvPr id="16" name="TextBox 15" hidden="1">
            <a:extLst>
              <a:ext uri="{FF2B5EF4-FFF2-40B4-BE49-F238E27FC236}">
                <a16:creationId xmlns:a16="http://schemas.microsoft.com/office/drawing/2014/main" id="{13083FC1-9A73-433C-A8A0-05A9066326C2}"/>
              </a:ext>
            </a:extLst>
          </p:cNvPr>
          <p:cNvSpPr txBox="1"/>
          <p:nvPr userDrawn="1"/>
        </p:nvSpPr>
        <p:spPr>
          <a:xfrm>
            <a:off x="7169071" y="5732000"/>
            <a:ext cx="4178300" cy="615553"/>
          </a:xfrm>
          <a:prstGeom prst="rect">
            <a:avLst/>
          </a:prstGeom>
          <a:noFill/>
        </p:spPr>
        <p:txBody>
          <a:bodyPr wrap="square" rtlCol="0">
            <a:spAutoFit/>
          </a:bodyPr>
          <a:lstStyle/>
          <a:p>
            <a:pPr algn="r"/>
            <a:r>
              <a:rPr lang="en-US" sz="3400" dirty="0">
                <a:solidFill>
                  <a:srgbClr val="80BD42"/>
                </a:solidFill>
                <a:latin typeface="Klavika Medium Condensed" panose="020B0506040000020004" pitchFamily="34" charset="0"/>
              </a:rPr>
              <a:t>CollaborateCanada.com</a:t>
            </a:r>
          </a:p>
        </p:txBody>
      </p:sp>
      <p:sp>
        <p:nvSpPr>
          <p:cNvPr id="20" name="Rectangle 19">
            <a:extLst>
              <a:ext uri="{FF2B5EF4-FFF2-40B4-BE49-F238E27FC236}">
                <a16:creationId xmlns:a16="http://schemas.microsoft.com/office/drawing/2014/main" id="{D3A7ACE8-2EDC-4CE4-A116-71BD3F72B8E4}"/>
              </a:ext>
            </a:extLst>
          </p:cNvPr>
          <p:cNvSpPr/>
          <p:nvPr userDrawn="1"/>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B8CBE2F8-688E-4E15-A63A-A21372CB97DE}"/>
              </a:ext>
            </a:extLst>
          </p:cNvPr>
          <p:cNvSpPr/>
          <p:nvPr userDrawn="1"/>
        </p:nvSpPr>
        <p:spPr>
          <a:xfrm>
            <a:off x="0" y="6125418"/>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4" name="Straight Connector 23">
            <a:extLst>
              <a:ext uri="{FF2B5EF4-FFF2-40B4-BE49-F238E27FC236}">
                <a16:creationId xmlns:a16="http://schemas.microsoft.com/office/drawing/2014/main" id="{210C1B66-81DE-464D-A273-247863A8CA54}"/>
              </a:ext>
            </a:extLst>
          </p:cNvPr>
          <p:cNvCxnSpPr>
            <a:cxnSpLocks/>
          </p:cNvCxnSpPr>
          <p:nvPr userDrawn="1"/>
        </p:nvCxnSpPr>
        <p:spPr>
          <a:xfrm>
            <a:off x="1325918"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8" name="Text Placeholder 27">
            <a:extLst>
              <a:ext uri="{FF2B5EF4-FFF2-40B4-BE49-F238E27FC236}">
                <a16:creationId xmlns:a16="http://schemas.microsoft.com/office/drawing/2014/main" id="{B063B49C-3F0B-443B-A64C-02A32C1CEFD4}"/>
              </a:ext>
            </a:extLst>
          </p:cNvPr>
          <p:cNvSpPr>
            <a:spLocks noGrp="1"/>
          </p:cNvSpPr>
          <p:nvPr>
            <p:ph type="body" sz="quarter" idx="10" hasCustomPrompt="1"/>
          </p:nvPr>
        </p:nvSpPr>
        <p:spPr>
          <a:xfrm>
            <a:off x="1169988" y="4191245"/>
            <a:ext cx="4907676" cy="1228838"/>
          </a:xfrm>
        </p:spPr>
        <p:txBody>
          <a:bodyPr/>
          <a:lstStyle>
            <a:lvl1pPr marL="0" indent="0">
              <a:buNone/>
              <a:defRPr/>
            </a:lvl1pPr>
            <a:lvl5pPr marL="1828800" indent="0">
              <a:buNone/>
              <a:defRPr/>
            </a:lvl5pPr>
          </a:lstStyle>
          <a:p>
            <a:pPr lvl="0"/>
            <a:r>
              <a:rPr lang="en-US" dirty="0"/>
              <a:t>&lt;</a:t>
            </a:r>
            <a:r>
              <a:rPr lang="es-ES" noProof="0" dirty="0"/>
              <a:t>Título de sesión&gt;</a:t>
            </a:r>
          </a:p>
          <a:p>
            <a:pPr lvl="4"/>
            <a:endParaRPr lang="en-CA" dirty="0"/>
          </a:p>
        </p:txBody>
      </p:sp>
      <p:sp>
        <p:nvSpPr>
          <p:cNvPr id="29" name="Text Placeholder 27">
            <a:extLst>
              <a:ext uri="{FF2B5EF4-FFF2-40B4-BE49-F238E27FC236}">
                <a16:creationId xmlns:a16="http://schemas.microsoft.com/office/drawing/2014/main" id="{0D1A4E00-B549-4F9D-B792-E1C49880AD93}"/>
              </a:ext>
            </a:extLst>
          </p:cNvPr>
          <p:cNvSpPr>
            <a:spLocks noGrp="1"/>
          </p:cNvSpPr>
          <p:nvPr>
            <p:ph type="body" sz="quarter" idx="11" hasCustomPrompt="1"/>
          </p:nvPr>
        </p:nvSpPr>
        <p:spPr>
          <a:xfrm>
            <a:off x="1169988" y="5597053"/>
            <a:ext cx="4512773" cy="397947"/>
          </a:xfrm>
        </p:spPr>
        <p:txBody>
          <a:bodyPr/>
          <a:lstStyle>
            <a:lvl1pPr marL="0" indent="0">
              <a:buNone/>
              <a:defRPr/>
            </a:lvl1pPr>
            <a:lvl5pPr marL="1828800" indent="0">
              <a:buNone/>
              <a:defRPr/>
            </a:lvl5pPr>
          </a:lstStyle>
          <a:p>
            <a:pPr lvl="0"/>
            <a:r>
              <a:rPr lang="en-US" dirty="0"/>
              <a:t>&lt;</a:t>
            </a:r>
            <a:r>
              <a:rPr lang="es-ES" noProof="0" dirty="0"/>
              <a:t>Nombre del/la ponente&gt;</a:t>
            </a:r>
          </a:p>
          <a:p>
            <a:pPr lvl="4"/>
            <a:endParaRPr lang="en-CA" dirty="0"/>
          </a:p>
        </p:txBody>
      </p:sp>
      <p:sp>
        <p:nvSpPr>
          <p:cNvPr id="35" name="Title 1">
            <a:extLst>
              <a:ext uri="{FF2B5EF4-FFF2-40B4-BE49-F238E27FC236}">
                <a16:creationId xmlns:a16="http://schemas.microsoft.com/office/drawing/2014/main" id="{DD9DA512-9A23-4124-A4EE-B885F5CD5F67}"/>
              </a:ext>
            </a:extLst>
          </p:cNvPr>
          <p:cNvSpPr txBox="1">
            <a:spLocks/>
          </p:cNvSpPr>
          <p:nvPr userDrawn="1"/>
        </p:nvSpPr>
        <p:spPr>
          <a:xfrm>
            <a:off x="1262116" y="931785"/>
            <a:ext cx="4176713" cy="2381250"/>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dirty="0">
                <a:latin typeface="Gill Sans MT" panose="020B0502020104020203" pitchFamily="34" charset="0"/>
              </a:rPr>
              <a:t>POWER PLATFORM</a:t>
            </a:r>
          </a:p>
          <a:p>
            <a:r>
              <a:rPr lang="en-US" sz="4100" dirty="0">
                <a:latin typeface="Gill Sans MT" panose="020B0502020104020203" pitchFamily="34" charset="0"/>
              </a:rPr>
              <a:t>MADRID</a:t>
            </a:r>
          </a:p>
        </p:txBody>
      </p:sp>
      <p:pic>
        <p:nvPicPr>
          <p:cNvPr id="32" name="Imagen 31">
            <a:extLst>
              <a:ext uri="{FF2B5EF4-FFF2-40B4-BE49-F238E27FC236}">
                <a16:creationId xmlns:a16="http://schemas.microsoft.com/office/drawing/2014/main" id="{3099DEBE-706F-4D63-8F25-0C54EF9DC68B}"/>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7004383" y="797918"/>
            <a:ext cx="3866314" cy="4304762"/>
          </a:xfrm>
          <a:prstGeom prst="rect">
            <a:avLst/>
          </a:prstGeom>
        </p:spPr>
      </p:pic>
    </p:spTree>
    <p:extLst>
      <p:ext uri="{BB962C8B-B14F-4D97-AF65-F5344CB8AC3E}">
        <p14:creationId xmlns:p14="http://schemas.microsoft.com/office/powerpoint/2010/main" val="403546789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Slide Green">
    <p:bg>
      <p:bgPr>
        <a:solidFill>
          <a:srgbClr val="73277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005B1F-8328-4164-B84C-D9FD9044644F}"/>
              </a:ext>
            </a:extLst>
          </p:cNvPr>
          <p:cNvSpPr txBox="1"/>
          <p:nvPr userDrawn="1"/>
        </p:nvSpPr>
        <p:spPr>
          <a:xfrm>
            <a:off x="7365076" y="6031165"/>
            <a:ext cx="3843758"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a:t>
            </a:r>
            <a:r>
              <a:rPr lang="en-US" sz="1800" b="0" dirty="0" err="1">
                <a:solidFill>
                  <a:schemeClr val="bg1"/>
                </a:solidFill>
                <a:latin typeface="Segoe UI Semibold" panose="020B0702040204020203" pitchFamily="34" charset="0"/>
                <a:cs typeface="Segoe UI Semibold" panose="020B0702040204020203" pitchFamily="34" charset="0"/>
              </a:rPr>
              <a:t>PowerPlatformMadrid</a:t>
            </a:r>
            <a:endParaRPr lang="en-US" sz="1800" b="0" dirty="0">
              <a:solidFill>
                <a:schemeClr val="bg1"/>
              </a:solidFill>
              <a:latin typeface="Segoe UI Semibold" panose="020B0702040204020203" pitchFamily="34" charset="0"/>
              <a:cs typeface="Segoe UI Semibold" panose="020B0702040204020203" pitchFamily="34" charset="0"/>
            </a:endParaRPr>
          </a:p>
        </p:txBody>
      </p:sp>
      <p:sp>
        <p:nvSpPr>
          <p:cNvPr id="9" name="Title 1">
            <a:extLst>
              <a:ext uri="{FF2B5EF4-FFF2-40B4-BE49-F238E27FC236}">
                <a16:creationId xmlns:a16="http://schemas.microsoft.com/office/drawing/2014/main" id="{1B0527BC-51B9-4ACD-B235-32ECAFB1E32B}"/>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s-ES" noProof="0" dirty="0"/>
              <a:t>Demo</a:t>
            </a:r>
          </a:p>
        </p:txBody>
      </p:sp>
      <p:pic>
        <p:nvPicPr>
          <p:cNvPr id="3" name="Picture 2">
            <a:extLst>
              <a:ext uri="{FF2B5EF4-FFF2-40B4-BE49-F238E27FC236}">
                <a16:creationId xmlns:a16="http://schemas.microsoft.com/office/drawing/2014/main" id="{37E1D085-1196-4190-8EE6-23537D888F7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723210" y="5940578"/>
            <a:ext cx="814437" cy="94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5272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emo Slid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3E356C-87B5-43AA-98B0-26F9D0EC9D5C}"/>
              </a:ext>
            </a:extLst>
          </p:cNvPr>
          <p:cNvSpPr txBox="1"/>
          <p:nvPr userDrawn="1"/>
        </p:nvSpPr>
        <p:spPr>
          <a:xfrm>
            <a:off x="6658495" y="6031165"/>
            <a:ext cx="4550339" cy="369332"/>
          </a:xfrm>
          <a:prstGeom prst="rect">
            <a:avLst/>
          </a:prstGeom>
          <a:noFill/>
        </p:spPr>
        <p:txBody>
          <a:bodyPr wrap="square" rtlCol="0">
            <a:spAutoFit/>
          </a:bodyPr>
          <a:lstStyle/>
          <a:p>
            <a:pPr algn="r"/>
            <a:r>
              <a:rPr lang="en-US" sz="1800" b="0" dirty="0">
                <a:solidFill>
                  <a:srgbClr val="732773"/>
                </a:solidFill>
                <a:latin typeface="Segoe UI Semibold" panose="020B0702040204020203" pitchFamily="34" charset="0"/>
                <a:cs typeface="Segoe UI Semibold" panose="020B0702040204020203" pitchFamily="34" charset="0"/>
              </a:rPr>
              <a:t>#</a:t>
            </a:r>
            <a:r>
              <a:rPr lang="en-US" sz="1800" b="0" dirty="0" err="1">
                <a:solidFill>
                  <a:srgbClr val="732773"/>
                </a:solidFill>
                <a:latin typeface="Segoe UI Semibold" panose="020B0702040204020203" pitchFamily="34" charset="0"/>
                <a:cs typeface="Segoe UI Semibold" panose="020B0702040204020203" pitchFamily="34" charset="0"/>
              </a:rPr>
              <a:t>PowerPlatformMadrid</a:t>
            </a:r>
            <a:endParaRPr lang="en-US" sz="1800" b="0" dirty="0">
              <a:solidFill>
                <a:srgbClr val="732773"/>
              </a:solidFill>
              <a:latin typeface="Segoe UI Semibold" panose="020B0702040204020203" pitchFamily="34" charset="0"/>
              <a:cs typeface="Segoe UI Semibold" panose="020B0702040204020203" pitchFamily="34" charset="0"/>
            </a:endParaRPr>
          </a:p>
        </p:txBody>
      </p:sp>
      <p:sp>
        <p:nvSpPr>
          <p:cNvPr id="10" name="Title 1">
            <a:extLst>
              <a:ext uri="{FF2B5EF4-FFF2-40B4-BE49-F238E27FC236}">
                <a16:creationId xmlns:a16="http://schemas.microsoft.com/office/drawing/2014/main" id="{4F4B0BDC-EAC5-431F-B768-594D5BF10810}"/>
              </a:ext>
            </a:extLst>
          </p:cNvPr>
          <p:cNvSpPr>
            <a:spLocks noGrp="1"/>
          </p:cNvSpPr>
          <p:nvPr>
            <p:ph type="title" hasCustomPrompt="1"/>
          </p:nvPr>
        </p:nvSpPr>
        <p:spPr>
          <a:xfrm>
            <a:off x="269240" y="1186356"/>
            <a:ext cx="9859116" cy="1158793"/>
          </a:xfrm>
        </p:spPr>
        <p:txBody>
          <a:bodyPr>
            <a:normAutofit/>
          </a:bodyPr>
          <a:lstStyle>
            <a:lvl1pPr>
              <a:defRPr sz="6000">
                <a:solidFill>
                  <a:schemeClr val="tx1"/>
                </a:solidFill>
              </a:defRPr>
            </a:lvl1pPr>
          </a:lstStyle>
          <a:p>
            <a:r>
              <a:rPr lang="es-ES" noProof="0" dirty="0"/>
              <a:t>Demo</a:t>
            </a:r>
            <a:endParaRPr lang="en-US" dirty="0"/>
          </a:p>
        </p:txBody>
      </p:sp>
      <p:pic>
        <p:nvPicPr>
          <p:cNvPr id="4" name="Picture 5">
            <a:extLst>
              <a:ext uri="{FF2B5EF4-FFF2-40B4-BE49-F238E27FC236}">
                <a16:creationId xmlns:a16="http://schemas.microsoft.com/office/drawing/2014/main" id="{FD0E37DA-5186-40AA-AE5C-8D30CE7E9C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23422" y="5948896"/>
            <a:ext cx="814437" cy="906796"/>
          </a:xfrm>
          <a:prstGeom prst="rect">
            <a:avLst/>
          </a:prstGeom>
        </p:spPr>
      </p:pic>
    </p:spTree>
    <p:extLst>
      <p:ext uri="{BB962C8B-B14F-4D97-AF65-F5344CB8AC3E}">
        <p14:creationId xmlns:p14="http://schemas.microsoft.com/office/powerpoint/2010/main" val="177207763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24C5121-7410-4246-ADA3-6B8E3DB79483}"/>
              </a:ext>
            </a:extLst>
          </p:cNvPr>
          <p:cNvSpPr txBox="1"/>
          <p:nvPr userDrawn="1"/>
        </p:nvSpPr>
        <p:spPr>
          <a:xfrm>
            <a:off x="7204364" y="6031165"/>
            <a:ext cx="400447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a:t>
            </a:r>
            <a:r>
              <a:rPr lang="en-US" sz="1800" b="0" dirty="0" err="1">
                <a:solidFill>
                  <a:schemeClr val="bg1"/>
                </a:solidFill>
                <a:latin typeface="Segoe UI Semibold" panose="020B0702040204020203" pitchFamily="34" charset="0"/>
                <a:cs typeface="Segoe UI Semibold" panose="020B0702040204020203" pitchFamily="34" charset="0"/>
              </a:rPr>
              <a:t>PowerPlatformMadrid</a:t>
            </a:r>
            <a:endParaRPr lang="en-US" sz="1800" b="0" dirty="0">
              <a:solidFill>
                <a:schemeClr val="bg1"/>
              </a:solidFill>
              <a:latin typeface="Segoe UI Semibold" panose="020B0702040204020203" pitchFamily="34" charset="0"/>
              <a:cs typeface="Segoe UI Semibold" panose="020B0702040204020203" pitchFamily="34" charset="0"/>
            </a:endParaRPr>
          </a:p>
        </p:txBody>
      </p:sp>
      <p:sp>
        <p:nvSpPr>
          <p:cNvPr id="5" name="Title 1">
            <a:extLst>
              <a:ext uri="{FF2B5EF4-FFF2-40B4-BE49-F238E27FC236}">
                <a16:creationId xmlns:a16="http://schemas.microsoft.com/office/drawing/2014/main" id="{B46B731E-1E68-48AC-AD62-BD5154F504C6}"/>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s-ES" noProof="0" dirty="0"/>
              <a:t>Título de sección</a:t>
            </a:r>
          </a:p>
        </p:txBody>
      </p:sp>
      <p:pic>
        <p:nvPicPr>
          <p:cNvPr id="3" name="Picture 2">
            <a:extLst>
              <a:ext uri="{FF2B5EF4-FFF2-40B4-BE49-F238E27FC236}">
                <a16:creationId xmlns:a16="http://schemas.microsoft.com/office/drawing/2014/main" id="{F0343C97-DB86-408D-BFC8-077BFBFBE35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723210" y="5940578"/>
            <a:ext cx="814437" cy="94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05575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Green">
    <p:bg>
      <p:bgPr>
        <a:solidFill>
          <a:srgbClr val="732773"/>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7D3CDB-9FD6-4043-877D-0A148B11EBA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005B1F-8328-4164-B84C-D9FD9044644F}"/>
              </a:ext>
            </a:extLst>
          </p:cNvPr>
          <p:cNvSpPr txBox="1"/>
          <p:nvPr userDrawn="1"/>
        </p:nvSpPr>
        <p:spPr>
          <a:xfrm>
            <a:off x="7305964" y="6031165"/>
            <a:ext cx="3902870" cy="369332"/>
          </a:xfrm>
          <a:prstGeom prst="rect">
            <a:avLst/>
          </a:prstGeom>
          <a:noFill/>
        </p:spPr>
        <p:txBody>
          <a:bodyPr wrap="square" rtlCol="0">
            <a:spAutoFit/>
          </a:bodyPr>
          <a:lstStyle/>
          <a:p>
            <a:pPr algn="r"/>
            <a:r>
              <a:rPr lang="en-US" sz="1800" b="0" kern="1200" dirty="0">
                <a:solidFill>
                  <a:schemeClr val="bg1"/>
                </a:solidFill>
                <a:latin typeface="Segoe UI Semibold" panose="020B0702040204020203" pitchFamily="34" charset="0"/>
                <a:ea typeface="+mn-ea"/>
                <a:cs typeface="Segoe UI Semibold" panose="020B0702040204020203" pitchFamily="34" charset="0"/>
              </a:rPr>
              <a:t>#</a:t>
            </a:r>
            <a:r>
              <a:rPr lang="en-US" sz="1800" b="0" dirty="0" err="1">
                <a:solidFill>
                  <a:schemeClr val="bg1"/>
                </a:solidFill>
                <a:latin typeface="Segoe UI Semibold" panose="020B0702040204020203" pitchFamily="34" charset="0"/>
                <a:cs typeface="Segoe UI Semibold" panose="020B0702040204020203" pitchFamily="34" charset="0"/>
              </a:rPr>
              <a:t>PowerPlatformMadrid</a:t>
            </a:r>
            <a:endParaRPr lang="en-US" sz="1800" b="0" dirty="0">
              <a:solidFill>
                <a:schemeClr val="bg1"/>
              </a:solidFill>
              <a:latin typeface="Segoe UI Semibold" panose="020B0702040204020203" pitchFamily="34" charset="0"/>
              <a:cs typeface="Segoe UI Semibold" panose="020B0702040204020203" pitchFamily="34" charset="0"/>
            </a:endParaRPr>
          </a:p>
        </p:txBody>
      </p:sp>
      <p:sp>
        <p:nvSpPr>
          <p:cNvPr id="5" name="Title 1">
            <a:extLst>
              <a:ext uri="{FF2B5EF4-FFF2-40B4-BE49-F238E27FC236}">
                <a16:creationId xmlns:a16="http://schemas.microsoft.com/office/drawing/2014/main" id="{32EF1976-2234-4FC6-8DF8-26E5DE7F2C4B}"/>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s-ES" noProof="0" dirty="0"/>
              <a:t>Título de sección</a:t>
            </a:r>
          </a:p>
        </p:txBody>
      </p:sp>
      <p:pic>
        <p:nvPicPr>
          <p:cNvPr id="3" name="Picture 2">
            <a:extLst>
              <a:ext uri="{FF2B5EF4-FFF2-40B4-BE49-F238E27FC236}">
                <a16:creationId xmlns:a16="http://schemas.microsoft.com/office/drawing/2014/main" id="{D063F606-64C5-4D8E-9499-B6D1EBFF3A3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723210" y="5940578"/>
            <a:ext cx="814437" cy="94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56051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3E356C-87B5-43AA-98B0-26F9D0EC9D5C}"/>
              </a:ext>
            </a:extLst>
          </p:cNvPr>
          <p:cNvSpPr txBox="1"/>
          <p:nvPr userDrawn="1"/>
        </p:nvSpPr>
        <p:spPr>
          <a:xfrm>
            <a:off x="7139709" y="6031165"/>
            <a:ext cx="4069125" cy="369332"/>
          </a:xfrm>
          <a:prstGeom prst="rect">
            <a:avLst/>
          </a:prstGeom>
          <a:noFill/>
        </p:spPr>
        <p:txBody>
          <a:bodyPr wrap="square" rtlCol="0">
            <a:spAutoFit/>
          </a:bodyPr>
          <a:lstStyle/>
          <a:p>
            <a:pPr algn="r"/>
            <a:r>
              <a:rPr lang="en-US" sz="1800" b="0" dirty="0">
                <a:solidFill>
                  <a:srgbClr val="732773"/>
                </a:solidFill>
                <a:latin typeface="Segoe UI Semibold" panose="020B0702040204020203" pitchFamily="34" charset="0"/>
                <a:cs typeface="Segoe UI Semibold" panose="020B0702040204020203" pitchFamily="34" charset="0"/>
              </a:rPr>
              <a:t>#</a:t>
            </a:r>
            <a:r>
              <a:rPr lang="en-US" sz="1800" b="0" dirty="0" err="1">
                <a:solidFill>
                  <a:srgbClr val="732773"/>
                </a:solidFill>
                <a:latin typeface="Segoe UI Semibold" panose="020B0702040204020203" pitchFamily="34" charset="0"/>
                <a:cs typeface="Segoe UI Semibold" panose="020B0702040204020203" pitchFamily="34" charset="0"/>
              </a:rPr>
              <a:t>PowerPlatformMadrid</a:t>
            </a:r>
            <a:endParaRPr lang="en-US" sz="1800" b="0" dirty="0">
              <a:solidFill>
                <a:srgbClr val="732773"/>
              </a:solidFill>
              <a:latin typeface="Segoe UI Semibold" panose="020B0702040204020203" pitchFamily="34" charset="0"/>
              <a:cs typeface="Segoe UI Semibold" panose="020B0702040204020203" pitchFamily="34" charset="0"/>
            </a:endParaRPr>
          </a:p>
        </p:txBody>
      </p:sp>
      <p:sp>
        <p:nvSpPr>
          <p:cNvPr id="5" name="Title 1">
            <a:extLst>
              <a:ext uri="{FF2B5EF4-FFF2-40B4-BE49-F238E27FC236}">
                <a16:creationId xmlns:a16="http://schemas.microsoft.com/office/drawing/2014/main" id="{655414FB-73FB-4664-AD39-50F684DD0628}"/>
              </a:ext>
            </a:extLst>
          </p:cNvPr>
          <p:cNvSpPr>
            <a:spLocks noGrp="1"/>
          </p:cNvSpPr>
          <p:nvPr>
            <p:ph type="title" hasCustomPrompt="1"/>
          </p:nvPr>
        </p:nvSpPr>
        <p:spPr>
          <a:xfrm>
            <a:off x="838200" y="2084172"/>
            <a:ext cx="9859116" cy="1158793"/>
          </a:xfrm>
        </p:spPr>
        <p:txBody>
          <a:bodyPr>
            <a:normAutofit/>
          </a:bodyPr>
          <a:lstStyle>
            <a:lvl1pPr>
              <a:defRPr sz="6600">
                <a:solidFill>
                  <a:schemeClr val="tx1"/>
                </a:solidFill>
              </a:defRPr>
            </a:lvl1pPr>
          </a:lstStyle>
          <a:p>
            <a:r>
              <a:rPr lang="es-ES" noProof="0" dirty="0"/>
              <a:t>Título de sección</a:t>
            </a:r>
          </a:p>
        </p:txBody>
      </p:sp>
      <p:pic>
        <p:nvPicPr>
          <p:cNvPr id="4" name="Picture 5">
            <a:extLst>
              <a:ext uri="{FF2B5EF4-FFF2-40B4-BE49-F238E27FC236}">
                <a16:creationId xmlns:a16="http://schemas.microsoft.com/office/drawing/2014/main" id="{5CF37ABA-F71D-41F9-9B6F-787BA35B2E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23422" y="5948896"/>
            <a:ext cx="814437" cy="906796"/>
          </a:xfrm>
          <a:prstGeom prst="rect">
            <a:avLst/>
          </a:prstGeom>
        </p:spPr>
      </p:pic>
    </p:spTree>
    <p:extLst>
      <p:ext uri="{BB962C8B-B14F-4D97-AF65-F5344CB8AC3E}">
        <p14:creationId xmlns:p14="http://schemas.microsoft.com/office/powerpoint/2010/main" val="58471609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Grey">
    <p:bg>
      <p:bgPr>
        <a:solidFill>
          <a:schemeClr val="tx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174B03-5E73-4C92-BE12-44F39CF5B33B}"/>
              </a:ext>
            </a:extLst>
          </p:cNvPr>
          <p:cNvSpPr txBox="1"/>
          <p:nvPr userDrawn="1"/>
        </p:nvSpPr>
        <p:spPr>
          <a:xfrm>
            <a:off x="7509164" y="6031165"/>
            <a:ext cx="36996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a:t>
            </a:r>
            <a:r>
              <a:rPr lang="en-US" sz="1800" b="0" dirty="0" err="1">
                <a:solidFill>
                  <a:schemeClr val="bg1"/>
                </a:solidFill>
                <a:latin typeface="Segoe UI Semibold" panose="020B0702040204020203" pitchFamily="34" charset="0"/>
                <a:cs typeface="Segoe UI Semibold" panose="020B0702040204020203" pitchFamily="34" charset="0"/>
              </a:rPr>
              <a:t>PowerPlatformMadrid</a:t>
            </a:r>
            <a:endParaRPr lang="en-US" sz="1800" b="0" dirty="0">
              <a:solidFill>
                <a:schemeClr val="bg1"/>
              </a:solidFill>
              <a:latin typeface="Segoe UI Semibold" panose="020B0702040204020203" pitchFamily="34" charset="0"/>
              <a:cs typeface="Segoe UI Semibold" panose="020B0702040204020203" pitchFamily="34" charset="0"/>
            </a:endParaRP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59493A1B-D25F-49A1-979F-8B1124A72CB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723210" y="5940578"/>
            <a:ext cx="814437" cy="94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56949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Green">
    <p:bg>
      <p:bgPr>
        <a:solidFill>
          <a:srgbClr val="732773"/>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E6090F-FCC2-4008-B7D7-B941F1AAF876}"/>
              </a:ext>
            </a:extLst>
          </p:cNvPr>
          <p:cNvSpPr txBox="1"/>
          <p:nvPr userDrawn="1"/>
        </p:nvSpPr>
        <p:spPr>
          <a:xfrm>
            <a:off x="7490691" y="6031165"/>
            <a:ext cx="3718143"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a:t>
            </a:r>
            <a:r>
              <a:rPr lang="en-US" sz="1800" b="0" dirty="0" err="1">
                <a:solidFill>
                  <a:schemeClr val="bg1"/>
                </a:solidFill>
                <a:latin typeface="Segoe UI Semibold" panose="020B0702040204020203" pitchFamily="34" charset="0"/>
                <a:cs typeface="Segoe UI Semibold" panose="020B0702040204020203" pitchFamily="34" charset="0"/>
              </a:rPr>
              <a:t>PowerPlatformMadrid</a:t>
            </a: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78D3CD6E-6CCF-4F72-8D28-73811722F22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723210" y="5940578"/>
            <a:ext cx="814437" cy="94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317937"/>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White">
    <p:bg>
      <p:bgRef idx="1003">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24335F-25E6-4167-85DC-DC215C1B501B}"/>
              </a:ext>
            </a:extLst>
          </p:cNvPr>
          <p:cNvSpPr txBox="1"/>
          <p:nvPr userDrawn="1"/>
        </p:nvSpPr>
        <p:spPr>
          <a:xfrm>
            <a:off x="7093527" y="6031165"/>
            <a:ext cx="4115307"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rgbClr val="732773"/>
                </a:solidFill>
                <a:latin typeface="Segoe UI Semibold" panose="020B0702040204020203" pitchFamily="34" charset="0"/>
                <a:cs typeface="Segoe UI Semibold" panose="020B0702040204020203" pitchFamily="34" charset="0"/>
              </a:rPr>
              <a:t>#</a:t>
            </a:r>
            <a:r>
              <a:rPr lang="en-US" sz="1800" b="0" dirty="0" err="1">
                <a:solidFill>
                  <a:srgbClr val="732773"/>
                </a:solidFill>
                <a:latin typeface="Segoe UI Semibold" panose="020B0702040204020203" pitchFamily="34" charset="0"/>
                <a:cs typeface="Segoe UI Semibold" panose="020B0702040204020203" pitchFamily="34" charset="0"/>
              </a:rPr>
              <a:t>PowerPlatformMadrid</a:t>
            </a:r>
            <a:endParaRPr lang="en-US" sz="1800" b="0" dirty="0">
              <a:solidFill>
                <a:srgbClr val="732773"/>
              </a:solidFill>
              <a:latin typeface="Segoe UI Semibold" panose="020B0702040204020203" pitchFamily="34" charset="0"/>
              <a:cs typeface="Segoe UI Semibold" panose="020B0702040204020203" pitchFamily="34" charset="0"/>
            </a:endParaRPr>
          </a:p>
        </p:txBody>
      </p:sp>
      <p:pic>
        <p:nvPicPr>
          <p:cNvPr id="9" name="Picture 5">
            <a:extLst>
              <a:ext uri="{FF2B5EF4-FFF2-40B4-BE49-F238E27FC236}">
                <a16:creationId xmlns:a16="http://schemas.microsoft.com/office/drawing/2014/main" id="{9BDC78FB-B1B6-4933-86E7-3FAB5EEC106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23422" y="5948896"/>
            <a:ext cx="814437" cy="906796"/>
          </a:xfrm>
          <a:prstGeom prst="rect">
            <a:avLst/>
          </a:prstGeom>
        </p:spPr>
      </p:pic>
    </p:spTree>
    <p:extLst>
      <p:ext uri="{BB962C8B-B14F-4D97-AF65-F5344CB8AC3E}">
        <p14:creationId xmlns:p14="http://schemas.microsoft.com/office/powerpoint/2010/main" val="345409497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d Slide">
    <p:bg>
      <p:bgPr>
        <a:solidFill>
          <a:schemeClr val="tx2"/>
        </a:solidFill>
        <a:effectLst/>
      </p:bgPr>
    </p:bg>
    <p:spTree>
      <p:nvGrpSpPr>
        <p:cNvPr id="1" name=""/>
        <p:cNvGrpSpPr/>
        <p:nvPr/>
      </p:nvGrpSpPr>
      <p:grpSpPr>
        <a:xfrm>
          <a:off x="0" y="0"/>
          <a:ext cx="0" cy="0"/>
          <a:chOff x="0" y="0"/>
          <a:chExt cx="0" cy="0"/>
        </a:xfrm>
      </p:grpSpPr>
      <p:pic>
        <p:nvPicPr>
          <p:cNvPr id="10" name="Picture 9" descr="A picture containing object&#10;&#10;Description generated with very high confidence" hidden="1">
            <a:extLst>
              <a:ext uri="{FF2B5EF4-FFF2-40B4-BE49-F238E27FC236}">
                <a16:creationId xmlns:a16="http://schemas.microsoft.com/office/drawing/2014/main" id="{C47C373B-006A-4A1D-9787-B7B16330A1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782" y="1774208"/>
            <a:ext cx="10534436" cy="2111943"/>
          </a:xfrm>
          <a:prstGeom prst="rect">
            <a:avLst/>
          </a:prstGeom>
        </p:spPr>
      </p:pic>
      <p:sp>
        <p:nvSpPr>
          <p:cNvPr id="9" name="TextBox 8">
            <a:extLst>
              <a:ext uri="{FF2B5EF4-FFF2-40B4-BE49-F238E27FC236}">
                <a16:creationId xmlns:a16="http://schemas.microsoft.com/office/drawing/2014/main" id="{25C1D505-2A1E-494E-8EEC-964158FEDE1D}"/>
              </a:ext>
            </a:extLst>
          </p:cNvPr>
          <p:cNvSpPr txBox="1"/>
          <p:nvPr userDrawn="1"/>
        </p:nvSpPr>
        <p:spPr>
          <a:xfrm>
            <a:off x="7509164" y="6031165"/>
            <a:ext cx="36996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a:t>
            </a:r>
            <a:r>
              <a:rPr lang="en-US" sz="1800" b="0" dirty="0" err="1">
                <a:solidFill>
                  <a:schemeClr val="bg1"/>
                </a:solidFill>
                <a:latin typeface="Segoe UI Semibold" panose="020B0702040204020203" pitchFamily="34" charset="0"/>
                <a:cs typeface="Segoe UI Semibold" panose="020B0702040204020203" pitchFamily="34" charset="0"/>
              </a:rPr>
              <a:t>PowerPlatformMadrid</a:t>
            </a:r>
            <a:endParaRPr lang="en-US" sz="1800" b="0" dirty="0">
              <a:solidFill>
                <a:schemeClr val="bg1"/>
              </a:solidFill>
              <a:latin typeface="Segoe UI Semibold" panose="020B0702040204020203" pitchFamily="34" charset="0"/>
              <a:cs typeface="Segoe UI Semibold" panose="020B0702040204020203" pitchFamily="34" charset="0"/>
            </a:endParaRP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0316BF78-DC84-4976-B59E-0BC7DCEA14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723210" y="5940578"/>
            <a:ext cx="814437" cy="94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29900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838199" y="1437954"/>
            <a:ext cx="10515601"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6">
            <a:extLst>
              <a:ext uri="{FF2B5EF4-FFF2-40B4-BE49-F238E27FC236}">
                <a16:creationId xmlns:a16="http://schemas.microsoft.com/office/drawing/2014/main" id="{DAF94216-8228-4694-88EB-6AE34DAEBE60}"/>
              </a:ext>
            </a:extLst>
          </p:cNvPr>
          <p:cNvSpPr txBox="1"/>
          <p:nvPr userDrawn="1"/>
        </p:nvSpPr>
        <p:spPr>
          <a:xfrm>
            <a:off x="7139709" y="6031165"/>
            <a:ext cx="4069125" cy="369332"/>
          </a:xfrm>
          <a:prstGeom prst="rect">
            <a:avLst/>
          </a:prstGeom>
          <a:noFill/>
        </p:spPr>
        <p:txBody>
          <a:bodyPr wrap="square" rtlCol="0">
            <a:spAutoFit/>
          </a:bodyPr>
          <a:lstStyle/>
          <a:p>
            <a:pPr algn="r"/>
            <a:r>
              <a:rPr lang="en-US" sz="1800" b="0" dirty="0">
                <a:solidFill>
                  <a:srgbClr val="732773"/>
                </a:solidFill>
                <a:latin typeface="Segoe UI Semibold" panose="020B0702040204020203" pitchFamily="34" charset="0"/>
                <a:cs typeface="Segoe UI Semibold" panose="020B0702040204020203" pitchFamily="34" charset="0"/>
              </a:rPr>
              <a:t>#</a:t>
            </a:r>
            <a:r>
              <a:rPr lang="en-US" sz="1800" b="0" dirty="0" err="1">
                <a:solidFill>
                  <a:srgbClr val="732773"/>
                </a:solidFill>
                <a:latin typeface="Segoe UI Semibold" panose="020B0702040204020203" pitchFamily="34" charset="0"/>
                <a:cs typeface="Segoe UI Semibold" panose="020B0702040204020203" pitchFamily="34" charset="0"/>
              </a:rPr>
              <a:t>PowerPlatformMadrid</a:t>
            </a:r>
            <a:endParaRPr lang="en-US" sz="1800" b="0" dirty="0">
              <a:solidFill>
                <a:srgbClr val="732773"/>
              </a:solidFill>
              <a:latin typeface="Segoe UI Semibold" panose="020B0702040204020203" pitchFamily="34" charset="0"/>
              <a:cs typeface="Segoe UI Semibold" panose="020B0702040204020203" pitchFamily="34" charset="0"/>
            </a:endParaRPr>
          </a:p>
        </p:txBody>
      </p:sp>
      <p:pic>
        <p:nvPicPr>
          <p:cNvPr id="4" name="Picture 5">
            <a:extLst>
              <a:ext uri="{FF2B5EF4-FFF2-40B4-BE49-F238E27FC236}">
                <a16:creationId xmlns:a16="http://schemas.microsoft.com/office/drawing/2014/main" id="{F644A743-5482-4176-96DE-A04A6BC278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23422" y="5948896"/>
            <a:ext cx="814437" cy="906796"/>
          </a:xfrm>
          <a:prstGeom prst="rect">
            <a:avLst/>
          </a:prstGeom>
        </p:spPr>
      </p:pic>
    </p:spTree>
    <p:extLst>
      <p:ext uri="{BB962C8B-B14F-4D97-AF65-F5344CB8AC3E}">
        <p14:creationId xmlns:p14="http://schemas.microsoft.com/office/powerpoint/2010/main" val="95995851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Ref idx="1003">
        <a:schemeClr val="bg2"/>
      </p:bgRef>
    </p:bg>
    <p:spTree>
      <p:nvGrpSpPr>
        <p:cNvPr id="1" name=""/>
        <p:cNvGrpSpPr/>
        <p:nvPr/>
      </p:nvGrpSpPr>
      <p:grpSpPr>
        <a:xfrm>
          <a:off x="0" y="0"/>
          <a:ext cx="0" cy="0"/>
          <a:chOff x="0" y="0"/>
          <a:chExt cx="0" cy="0"/>
        </a:xfrm>
      </p:grpSpPr>
      <p:pic>
        <p:nvPicPr>
          <p:cNvPr id="2" name="Picture 1" descr="A group of people standing in front of a building&#10;&#10;Description automatically generated" hidden="1">
            <a:extLst>
              <a:ext uri="{FF2B5EF4-FFF2-40B4-BE49-F238E27FC236}">
                <a16:creationId xmlns:a16="http://schemas.microsoft.com/office/drawing/2014/main" id="{F37540D8-E678-45CA-921D-B3A8344E290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168" b="5467"/>
          <a:stretch/>
        </p:blipFill>
        <p:spPr>
          <a:xfrm>
            <a:off x="0" y="-1"/>
            <a:ext cx="12192000" cy="6858001"/>
          </a:xfrm>
          <a:prstGeom prst="rect">
            <a:avLst/>
          </a:prstGeom>
        </p:spPr>
      </p:pic>
      <p:sp>
        <p:nvSpPr>
          <p:cNvPr id="3" name="Rectangle 2" hidden="1">
            <a:extLst>
              <a:ext uri="{FF2B5EF4-FFF2-40B4-BE49-F238E27FC236}">
                <a16:creationId xmlns:a16="http://schemas.microsoft.com/office/drawing/2014/main" id="{706EEDE7-E2AE-4320-9EEF-CD4FCA16EB3A}"/>
              </a:ext>
            </a:extLst>
          </p:cNvPr>
          <p:cNvSpPr/>
          <p:nvPr userDrawn="1"/>
        </p:nvSpPr>
        <p:spPr>
          <a:xfrm>
            <a:off x="0" y="-1"/>
            <a:ext cx="12192000" cy="6858001"/>
          </a:xfrm>
          <a:prstGeom prst="rect">
            <a:avLst/>
          </a:prstGeom>
          <a:solidFill>
            <a:srgbClr val="63656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a:extLst>
              <a:ext uri="{FF2B5EF4-FFF2-40B4-BE49-F238E27FC236}">
                <a16:creationId xmlns:a16="http://schemas.microsoft.com/office/drawing/2014/main" id="{3C95FA0E-DA9D-49C8-A7D0-F5992555FC8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6" b="10428"/>
          <a:stretch/>
        </p:blipFill>
        <p:spPr>
          <a:xfrm>
            <a:off x="0" y="0"/>
            <a:ext cx="12192000" cy="6858000"/>
          </a:xfrm>
          <a:prstGeom prst="rect">
            <a:avLst/>
          </a:prstGeom>
        </p:spPr>
      </p:pic>
      <p:sp>
        <p:nvSpPr>
          <p:cNvPr id="5" name="Rectangle 4" hidden="1">
            <a:extLst>
              <a:ext uri="{FF2B5EF4-FFF2-40B4-BE49-F238E27FC236}">
                <a16:creationId xmlns:a16="http://schemas.microsoft.com/office/drawing/2014/main" id="{BE28663E-807B-4A31-96DA-CF7E37F0A850}"/>
              </a:ext>
            </a:extLst>
          </p:cNvPr>
          <p:cNvSpPr/>
          <p:nvPr userDrawn="1"/>
        </p:nvSpPr>
        <p:spPr>
          <a:xfrm>
            <a:off x="0" y="-2"/>
            <a:ext cx="12192000" cy="2167501"/>
          </a:xfrm>
          <a:prstGeom prst="rect">
            <a:avLst/>
          </a:prstGeom>
          <a:solidFill>
            <a:srgbClr val="80B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hidden="1">
            <a:extLst>
              <a:ext uri="{FF2B5EF4-FFF2-40B4-BE49-F238E27FC236}">
                <a16:creationId xmlns:a16="http://schemas.microsoft.com/office/drawing/2014/main" id="{6CA386EF-6C63-4600-9DCC-05D3A8C9689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629" y="224150"/>
            <a:ext cx="8770735" cy="1757510"/>
          </a:xfrm>
          <a:prstGeom prst="rect">
            <a:avLst/>
          </a:prstGeom>
        </p:spPr>
      </p:pic>
      <p:grpSp>
        <p:nvGrpSpPr>
          <p:cNvPr id="7" name="Group 6" hidden="1">
            <a:extLst>
              <a:ext uri="{FF2B5EF4-FFF2-40B4-BE49-F238E27FC236}">
                <a16:creationId xmlns:a16="http://schemas.microsoft.com/office/drawing/2014/main" id="{F4C785E6-0684-4C2C-A62E-3AA4A71E6302}"/>
              </a:ext>
            </a:extLst>
          </p:cNvPr>
          <p:cNvGrpSpPr/>
          <p:nvPr userDrawn="1"/>
        </p:nvGrpSpPr>
        <p:grpSpPr>
          <a:xfrm>
            <a:off x="1057444" y="2676620"/>
            <a:ext cx="5059209" cy="3732490"/>
            <a:chOff x="786925" y="2676620"/>
            <a:chExt cx="5059209" cy="3732490"/>
          </a:xfrm>
        </p:grpSpPr>
        <p:sp>
          <p:nvSpPr>
            <p:cNvPr id="8" name="TextBox 7">
              <a:extLst>
                <a:ext uri="{FF2B5EF4-FFF2-40B4-BE49-F238E27FC236}">
                  <a16:creationId xmlns:a16="http://schemas.microsoft.com/office/drawing/2014/main" id="{92414543-9432-44E2-9FA5-B547089E2024}"/>
                </a:ext>
              </a:extLst>
            </p:cNvPr>
            <p:cNvSpPr txBox="1"/>
            <p:nvPr/>
          </p:nvSpPr>
          <p:spPr>
            <a:xfrm>
              <a:off x="834655" y="2676620"/>
              <a:ext cx="3827722"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FUEL YOUR</a:t>
              </a:r>
            </a:p>
          </p:txBody>
        </p:sp>
        <p:sp>
          <p:nvSpPr>
            <p:cNvPr id="9" name="TextBox 8">
              <a:extLst>
                <a:ext uri="{FF2B5EF4-FFF2-40B4-BE49-F238E27FC236}">
                  <a16:creationId xmlns:a16="http://schemas.microsoft.com/office/drawing/2014/main" id="{F2629E54-BF38-4D1B-BBA8-D75D34FC7189}"/>
                </a:ext>
              </a:extLst>
            </p:cNvPr>
            <p:cNvSpPr txBox="1"/>
            <p:nvPr/>
          </p:nvSpPr>
          <p:spPr>
            <a:xfrm>
              <a:off x="824022" y="3371580"/>
              <a:ext cx="4072271"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KNOWLEDGE.</a:t>
              </a:r>
            </a:p>
          </p:txBody>
        </p:sp>
        <p:sp>
          <p:nvSpPr>
            <p:cNvPr id="10" name="TextBox 9">
              <a:extLst>
                <a:ext uri="{FF2B5EF4-FFF2-40B4-BE49-F238E27FC236}">
                  <a16:creationId xmlns:a16="http://schemas.microsoft.com/office/drawing/2014/main" id="{D011A884-0246-4C4E-A89C-8E64CF774187}"/>
                </a:ext>
              </a:extLst>
            </p:cNvPr>
            <p:cNvSpPr txBox="1"/>
            <p:nvPr/>
          </p:nvSpPr>
          <p:spPr>
            <a:xfrm>
              <a:off x="1773863" y="429373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NETWORK</a:t>
              </a:r>
            </a:p>
          </p:txBody>
        </p:sp>
        <p:sp>
          <p:nvSpPr>
            <p:cNvPr id="11" name="TextBox 10">
              <a:extLst>
                <a:ext uri="{FF2B5EF4-FFF2-40B4-BE49-F238E27FC236}">
                  <a16:creationId xmlns:a16="http://schemas.microsoft.com/office/drawing/2014/main" id="{D6F7DAE3-9B54-49FF-BFB2-8BD274411E77}"/>
                </a:ext>
              </a:extLst>
            </p:cNvPr>
            <p:cNvSpPr txBox="1"/>
            <p:nvPr/>
          </p:nvSpPr>
          <p:spPr>
            <a:xfrm>
              <a:off x="1773863" y="4982091"/>
              <a:ext cx="4033282"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LEARN</a:t>
              </a:r>
            </a:p>
          </p:txBody>
        </p:sp>
        <p:sp>
          <p:nvSpPr>
            <p:cNvPr id="12" name="TextBox 11">
              <a:extLst>
                <a:ext uri="{FF2B5EF4-FFF2-40B4-BE49-F238E27FC236}">
                  <a16:creationId xmlns:a16="http://schemas.microsoft.com/office/drawing/2014/main" id="{190AB586-DECE-4B35-8852-57D971E60A89}"/>
                </a:ext>
              </a:extLst>
            </p:cNvPr>
            <p:cNvSpPr txBox="1"/>
            <p:nvPr/>
          </p:nvSpPr>
          <p:spPr>
            <a:xfrm>
              <a:off x="1773863" y="567044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DISCOVER</a:t>
              </a:r>
            </a:p>
          </p:txBody>
        </p:sp>
        <p:pic>
          <p:nvPicPr>
            <p:cNvPr id="13" name="Picture 12">
              <a:extLst>
                <a:ext uri="{FF2B5EF4-FFF2-40B4-BE49-F238E27FC236}">
                  <a16:creationId xmlns:a16="http://schemas.microsoft.com/office/drawing/2014/main" id="{8510A84E-C31A-4A9B-888A-F5C5484A76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4375330"/>
              <a:ext cx="767299" cy="575475"/>
            </a:xfrm>
            <a:prstGeom prst="rect">
              <a:avLst/>
            </a:prstGeom>
          </p:spPr>
        </p:pic>
        <p:pic>
          <p:nvPicPr>
            <p:cNvPr id="14" name="Picture 13">
              <a:extLst>
                <a:ext uri="{FF2B5EF4-FFF2-40B4-BE49-F238E27FC236}">
                  <a16:creationId xmlns:a16="http://schemas.microsoft.com/office/drawing/2014/main" id="{0081299F-18C1-483C-8494-92516E878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5063685"/>
              <a:ext cx="767299" cy="575475"/>
            </a:xfrm>
            <a:prstGeom prst="rect">
              <a:avLst/>
            </a:prstGeom>
          </p:spPr>
        </p:pic>
        <p:pic>
          <p:nvPicPr>
            <p:cNvPr id="15" name="Picture 14">
              <a:extLst>
                <a:ext uri="{FF2B5EF4-FFF2-40B4-BE49-F238E27FC236}">
                  <a16:creationId xmlns:a16="http://schemas.microsoft.com/office/drawing/2014/main" id="{14B13D88-9D3E-4B9D-874E-A1C864D75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25" y="5752040"/>
              <a:ext cx="767299" cy="575475"/>
            </a:xfrm>
            <a:prstGeom prst="rect">
              <a:avLst/>
            </a:prstGeom>
          </p:spPr>
        </p:pic>
      </p:grpSp>
      <p:sp>
        <p:nvSpPr>
          <p:cNvPr id="16" name="TextBox 15" hidden="1">
            <a:extLst>
              <a:ext uri="{FF2B5EF4-FFF2-40B4-BE49-F238E27FC236}">
                <a16:creationId xmlns:a16="http://schemas.microsoft.com/office/drawing/2014/main" id="{13083FC1-9A73-433C-A8A0-05A9066326C2}"/>
              </a:ext>
            </a:extLst>
          </p:cNvPr>
          <p:cNvSpPr txBox="1"/>
          <p:nvPr userDrawn="1"/>
        </p:nvSpPr>
        <p:spPr>
          <a:xfrm>
            <a:off x="7169071" y="5732000"/>
            <a:ext cx="4178300" cy="615553"/>
          </a:xfrm>
          <a:prstGeom prst="rect">
            <a:avLst/>
          </a:prstGeom>
          <a:noFill/>
        </p:spPr>
        <p:txBody>
          <a:bodyPr wrap="square" rtlCol="0">
            <a:spAutoFit/>
          </a:bodyPr>
          <a:lstStyle/>
          <a:p>
            <a:pPr algn="r"/>
            <a:r>
              <a:rPr lang="en-US" sz="3400" dirty="0">
                <a:solidFill>
                  <a:srgbClr val="80BD42"/>
                </a:solidFill>
                <a:latin typeface="Klavika Medium Condensed" panose="020B0506040000020004" pitchFamily="34" charset="0"/>
              </a:rPr>
              <a:t>CollaborateCanada.com</a:t>
            </a:r>
          </a:p>
        </p:txBody>
      </p:sp>
      <p:sp>
        <p:nvSpPr>
          <p:cNvPr id="20" name="Rectangle 19">
            <a:extLst>
              <a:ext uri="{FF2B5EF4-FFF2-40B4-BE49-F238E27FC236}">
                <a16:creationId xmlns:a16="http://schemas.microsoft.com/office/drawing/2014/main" id="{D3A7ACE8-2EDC-4CE4-A116-71BD3F72B8E4}"/>
              </a:ext>
            </a:extLst>
          </p:cNvPr>
          <p:cNvSpPr/>
          <p:nvPr userDrawn="1"/>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B8CBE2F8-688E-4E15-A63A-A21372CB97DE}"/>
              </a:ext>
            </a:extLst>
          </p:cNvPr>
          <p:cNvSpPr/>
          <p:nvPr userDrawn="1"/>
        </p:nvSpPr>
        <p:spPr>
          <a:xfrm>
            <a:off x="0" y="6125418"/>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4" name="Straight Connector 23">
            <a:extLst>
              <a:ext uri="{FF2B5EF4-FFF2-40B4-BE49-F238E27FC236}">
                <a16:creationId xmlns:a16="http://schemas.microsoft.com/office/drawing/2014/main" id="{210C1B66-81DE-464D-A273-247863A8CA54}"/>
              </a:ext>
            </a:extLst>
          </p:cNvPr>
          <p:cNvCxnSpPr>
            <a:cxnSpLocks/>
          </p:cNvCxnSpPr>
          <p:nvPr userDrawn="1"/>
        </p:nvCxnSpPr>
        <p:spPr>
          <a:xfrm>
            <a:off x="1325918"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8" name="Text Placeholder 27">
            <a:extLst>
              <a:ext uri="{FF2B5EF4-FFF2-40B4-BE49-F238E27FC236}">
                <a16:creationId xmlns:a16="http://schemas.microsoft.com/office/drawing/2014/main" id="{B063B49C-3F0B-443B-A64C-02A32C1CEFD4}"/>
              </a:ext>
            </a:extLst>
          </p:cNvPr>
          <p:cNvSpPr>
            <a:spLocks noGrp="1"/>
          </p:cNvSpPr>
          <p:nvPr>
            <p:ph type="body" sz="quarter" idx="10" hasCustomPrompt="1"/>
          </p:nvPr>
        </p:nvSpPr>
        <p:spPr>
          <a:xfrm>
            <a:off x="1169988" y="4191245"/>
            <a:ext cx="4907676" cy="1228838"/>
          </a:xfrm>
        </p:spPr>
        <p:txBody>
          <a:bodyPr/>
          <a:lstStyle>
            <a:lvl1pPr marL="0" indent="0">
              <a:buNone/>
              <a:defRPr/>
            </a:lvl1pPr>
            <a:lvl5pPr marL="1828800" indent="0">
              <a:buNone/>
              <a:defRPr/>
            </a:lvl5pPr>
          </a:lstStyle>
          <a:p>
            <a:pPr lvl="0"/>
            <a:r>
              <a:rPr lang="en-US" dirty="0"/>
              <a:t>&lt;</a:t>
            </a:r>
            <a:r>
              <a:rPr lang="es-ES" noProof="0" dirty="0"/>
              <a:t>Título de sesión&gt;</a:t>
            </a:r>
          </a:p>
          <a:p>
            <a:pPr lvl="4"/>
            <a:endParaRPr lang="en-CA" dirty="0"/>
          </a:p>
        </p:txBody>
      </p:sp>
      <p:sp>
        <p:nvSpPr>
          <p:cNvPr id="29" name="Text Placeholder 27">
            <a:extLst>
              <a:ext uri="{FF2B5EF4-FFF2-40B4-BE49-F238E27FC236}">
                <a16:creationId xmlns:a16="http://schemas.microsoft.com/office/drawing/2014/main" id="{0D1A4E00-B549-4F9D-B792-E1C49880AD93}"/>
              </a:ext>
            </a:extLst>
          </p:cNvPr>
          <p:cNvSpPr>
            <a:spLocks noGrp="1"/>
          </p:cNvSpPr>
          <p:nvPr>
            <p:ph type="body" sz="quarter" idx="11" hasCustomPrompt="1"/>
          </p:nvPr>
        </p:nvSpPr>
        <p:spPr>
          <a:xfrm>
            <a:off x="1169988" y="5597053"/>
            <a:ext cx="4512773" cy="397947"/>
          </a:xfrm>
        </p:spPr>
        <p:txBody>
          <a:bodyPr/>
          <a:lstStyle>
            <a:lvl1pPr marL="0" indent="0">
              <a:buNone/>
              <a:defRPr/>
            </a:lvl1pPr>
            <a:lvl5pPr marL="1828800" indent="0">
              <a:buNone/>
              <a:defRPr/>
            </a:lvl5pPr>
          </a:lstStyle>
          <a:p>
            <a:pPr lvl="0"/>
            <a:r>
              <a:rPr lang="en-US" dirty="0"/>
              <a:t>&lt;</a:t>
            </a:r>
            <a:r>
              <a:rPr lang="es-ES" noProof="0" dirty="0"/>
              <a:t>Nombre del/la ponente&gt;</a:t>
            </a:r>
          </a:p>
          <a:p>
            <a:pPr lvl="4"/>
            <a:endParaRPr lang="en-CA" dirty="0"/>
          </a:p>
        </p:txBody>
      </p:sp>
      <p:sp>
        <p:nvSpPr>
          <p:cNvPr id="35" name="Title 1">
            <a:extLst>
              <a:ext uri="{FF2B5EF4-FFF2-40B4-BE49-F238E27FC236}">
                <a16:creationId xmlns:a16="http://schemas.microsoft.com/office/drawing/2014/main" id="{DD9DA512-9A23-4124-A4EE-B885F5CD5F67}"/>
              </a:ext>
            </a:extLst>
          </p:cNvPr>
          <p:cNvSpPr txBox="1">
            <a:spLocks/>
          </p:cNvSpPr>
          <p:nvPr userDrawn="1"/>
        </p:nvSpPr>
        <p:spPr>
          <a:xfrm>
            <a:off x="1262116" y="931785"/>
            <a:ext cx="4176713" cy="2381250"/>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dirty="0">
                <a:latin typeface="Gill Sans MT" panose="020B0502020104020203" pitchFamily="34" charset="0"/>
              </a:rPr>
              <a:t>POWER PLATFORM</a:t>
            </a:r>
          </a:p>
          <a:p>
            <a:r>
              <a:rPr lang="en-US" sz="4100" dirty="0">
                <a:latin typeface="Gill Sans MT" panose="020B0502020104020203" pitchFamily="34" charset="0"/>
              </a:rPr>
              <a:t>ESPAÑA</a:t>
            </a:r>
          </a:p>
        </p:txBody>
      </p:sp>
      <p:pic>
        <p:nvPicPr>
          <p:cNvPr id="17" name="Imagen 16">
            <a:extLst>
              <a:ext uri="{FF2B5EF4-FFF2-40B4-BE49-F238E27FC236}">
                <a16:creationId xmlns:a16="http://schemas.microsoft.com/office/drawing/2014/main" id="{EB96095B-183D-4E6E-AC08-F721C5140C99}"/>
              </a:ext>
            </a:extLst>
          </p:cNvPr>
          <p:cNvPicPr>
            <a:picLocks noChangeAspect="1"/>
          </p:cNvPicPr>
          <p:nvPr userDrawn="1"/>
        </p:nvPicPr>
        <p:blipFill>
          <a:blip r:embed="rId6"/>
          <a:stretch>
            <a:fillRect/>
          </a:stretch>
        </p:blipFill>
        <p:spPr>
          <a:xfrm>
            <a:off x="6845612" y="1312139"/>
            <a:ext cx="3935275" cy="3905177"/>
          </a:xfrm>
          <a:prstGeom prst="rect">
            <a:avLst/>
          </a:prstGeom>
        </p:spPr>
      </p:pic>
    </p:spTree>
    <p:extLst>
      <p:ext uri="{BB962C8B-B14F-4D97-AF65-F5344CB8AC3E}">
        <p14:creationId xmlns:p14="http://schemas.microsoft.com/office/powerpoint/2010/main" val="2009431414"/>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889F2-0649-473B-BB80-13C1E8A4F5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06C75D-7657-4260-BF7B-BF3B971B03A5}"/>
              </a:ext>
            </a:extLst>
          </p:cNvPr>
          <p:cNvSpPr>
            <a:spLocks noGrp="1"/>
          </p:cNvSpPr>
          <p:nvPr>
            <p:ph idx="1"/>
          </p:nvPr>
        </p:nvSpPr>
        <p:spPr>
          <a:xfrm>
            <a:off x="5183188" y="987425"/>
            <a:ext cx="6172200" cy="481179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495AB5-0591-4D60-895E-D3D1EED9EC6A}"/>
              </a:ext>
            </a:extLst>
          </p:cNvPr>
          <p:cNvSpPr>
            <a:spLocks noGrp="1"/>
          </p:cNvSpPr>
          <p:nvPr>
            <p:ph type="body" sz="half" idx="2"/>
          </p:nvPr>
        </p:nvSpPr>
        <p:spPr>
          <a:xfrm>
            <a:off x="839788" y="2057400"/>
            <a:ext cx="3932237" cy="374182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0945550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BCCB-2C8B-48A3-929E-8770963C3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E89DFA-D552-4217-97C2-F431D717AD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0A4BB6-3529-4BCD-96D2-81C43546C9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70887804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FCCD-58CB-4AD3-B61B-80AD43C645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24D7FF-354C-48AC-87CC-349EA4892C3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92314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3">
        <a:schemeClr val="bg2"/>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DBE494-0A75-4F85-BA08-6BEBB2D4FB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78C279-7945-4BEB-8746-D75962CADC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45462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24AC-2475-4C3E-82C6-30652F898F7D}"/>
              </a:ext>
            </a:extLst>
          </p:cNvPr>
          <p:cNvSpPr>
            <a:spLocks noGrp="1"/>
          </p:cNvSpPr>
          <p:nvPr>
            <p:ph type="title" hasCustomPrompt="1"/>
          </p:nvPr>
        </p:nvSpPr>
        <p:spPr/>
        <p:txBody>
          <a:bodyPr/>
          <a:lstStyle>
            <a:lvl1pPr>
              <a:defRPr/>
            </a:lvl1pPr>
          </a:lstStyle>
          <a:p>
            <a:r>
              <a:rPr lang="es-ES" noProof="0" dirty="0"/>
              <a:t>Texto en el título</a:t>
            </a:r>
          </a:p>
        </p:txBody>
      </p:sp>
      <p:sp>
        <p:nvSpPr>
          <p:cNvPr id="3" name="Content Placeholder 2">
            <a:extLst>
              <a:ext uri="{FF2B5EF4-FFF2-40B4-BE49-F238E27FC236}">
                <a16:creationId xmlns:a16="http://schemas.microsoft.com/office/drawing/2014/main" id="{077882A1-7DE2-4318-B486-44ECA4D534E5}"/>
              </a:ext>
            </a:extLst>
          </p:cNvPr>
          <p:cNvSpPr>
            <a:spLocks noGrp="1"/>
          </p:cNvSpPr>
          <p:nvPr>
            <p:ph idx="1" hasCustomPrompt="1"/>
          </p:nvPr>
        </p:nvSpPr>
        <p:spPr/>
        <p:txBody>
          <a:bodyPr/>
          <a:lstStyle>
            <a:lvl1pPr>
              <a:defRPr/>
            </a:lvl1pPr>
            <a:lvl2pPr>
              <a:defRPr/>
            </a:lvl2pPr>
            <a:lvl3pPr>
              <a:defRPr/>
            </a:lvl3pPr>
            <a:lvl4pPr>
              <a:defRPr/>
            </a:lvl4pPr>
            <a:lvl5pPr>
              <a:defRPr/>
            </a:lvl5pPr>
          </a:lstStyle>
          <a:p>
            <a:pPr lvl="0"/>
            <a:r>
              <a:rPr lang="es-ES" noProof="0" dirty="0"/>
              <a:t>Texto de primer nivel</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p>
        </p:txBody>
      </p:sp>
      <p:sp>
        <p:nvSpPr>
          <p:cNvPr id="5" name="Footer Placeholder 4">
            <a:extLst>
              <a:ext uri="{FF2B5EF4-FFF2-40B4-BE49-F238E27FC236}">
                <a16:creationId xmlns:a16="http://schemas.microsoft.com/office/drawing/2014/main" id="{7D16C4BA-C2F2-4885-B757-0CBD1E36A534}"/>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9430494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Presentation Title">
    <p:spTree>
      <p:nvGrpSpPr>
        <p:cNvPr id="1" name=""/>
        <p:cNvGrpSpPr/>
        <p:nvPr/>
      </p:nvGrpSpPr>
      <p:grpSpPr>
        <a:xfrm>
          <a:off x="0" y="0"/>
          <a:ext cx="0" cy="0"/>
          <a:chOff x="0" y="0"/>
          <a:chExt cx="0" cy="0"/>
        </a:xfrm>
      </p:grpSpPr>
      <p:pic>
        <p:nvPicPr>
          <p:cNvPr id="12" name="Picture 11" descr="A group of people standing in front of a building&#10;&#10;Description automatically generated">
            <a:extLst>
              <a:ext uri="{FF2B5EF4-FFF2-40B4-BE49-F238E27FC236}">
                <a16:creationId xmlns:a16="http://schemas.microsoft.com/office/drawing/2014/main" id="{6E3B8B4D-AF82-4148-89AE-74900FF973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168" b="5467"/>
          <a:stretch/>
        </p:blipFill>
        <p:spPr>
          <a:xfrm>
            <a:off x="-11176" y="1"/>
            <a:ext cx="12192000" cy="6858001"/>
          </a:xfrm>
          <a:prstGeom prst="rect">
            <a:avLst/>
          </a:prstGeom>
        </p:spPr>
      </p:pic>
      <p:pic>
        <p:nvPicPr>
          <p:cNvPr id="10" name="Picture 2">
            <a:extLst>
              <a:ext uri="{FF2B5EF4-FFF2-40B4-BE49-F238E27FC236}">
                <a16:creationId xmlns:a16="http://schemas.microsoft.com/office/drawing/2014/main" id="{A8DE8C5B-F3F5-4533-BDF7-2BA293EBEE86}"/>
              </a:ext>
            </a:extLst>
          </p:cNvPr>
          <p:cNvPicPr>
            <a:picLocks noChangeAspect="1"/>
          </p:cNvPicPr>
          <p:nvPr userDrawn="1"/>
        </p:nvPicPr>
        <p:blipFill rotWithShape="1">
          <a:blip r:embed="rId3"/>
          <a:srcRect l="19" r="50000"/>
          <a:stretch/>
        </p:blipFill>
        <p:spPr>
          <a:xfrm>
            <a:off x="6414448" y="-1"/>
            <a:ext cx="5766376" cy="6857999"/>
          </a:xfrm>
          <a:prstGeom prst="rect">
            <a:avLst/>
          </a:prstGeom>
        </p:spPr>
      </p:pic>
      <p:sp>
        <p:nvSpPr>
          <p:cNvPr id="9" name="Rectangle 8">
            <a:extLst>
              <a:ext uri="{FF2B5EF4-FFF2-40B4-BE49-F238E27FC236}">
                <a16:creationId xmlns:a16="http://schemas.microsoft.com/office/drawing/2014/main" id="{EF31D3CE-07AE-4C94-8046-8940EC8DBB6D}"/>
              </a:ext>
            </a:extLst>
          </p:cNvPr>
          <p:cNvSpPr/>
          <p:nvPr userDrawn="1"/>
        </p:nvSpPr>
        <p:spPr>
          <a:xfrm>
            <a:off x="-11176" y="0"/>
            <a:ext cx="6425624" cy="6858000"/>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TextBox 15">
            <a:extLst>
              <a:ext uri="{FF2B5EF4-FFF2-40B4-BE49-F238E27FC236}">
                <a16:creationId xmlns:a16="http://schemas.microsoft.com/office/drawing/2014/main" id="{6176F502-1970-456C-A23C-B13371545FE6}"/>
              </a:ext>
            </a:extLst>
          </p:cNvPr>
          <p:cNvSpPr txBox="1"/>
          <p:nvPr userDrawn="1"/>
        </p:nvSpPr>
        <p:spPr>
          <a:xfrm>
            <a:off x="2673717" y="6133006"/>
            <a:ext cx="3641389" cy="369332"/>
          </a:xfrm>
          <a:prstGeom prst="rect">
            <a:avLst/>
          </a:prstGeom>
          <a:noFill/>
        </p:spPr>
        <p:txBody>
          <a:bodyPr wrap="square" rtlCol="0">
            <a:spAutoFit/>
          </a:bodyPr>
          <a:lstStyle/>
          <a:p>
            <a:pPr algn="r"/>
            <a:r>
              <a:rPr lang="en-US" sz="1800" b="1" dirty="0">
                <a:solidFill>
                  <a:schemeClr val="bg1"/>
                </a:solidFill>
                <a:latin typeface="Segoe UI Semibold" panose="020B0702040204020203" pitchFamily="34" charset="0"/>
                <a:cs typeface="Segoe UI Semibold" panose="020B0702040204020203" pitchFamily="34" charset="0"/>
              </a:rPr>
              <a:t>#</a:t>
            </a:r>
            <a:r>
              <a:rPr lang="en-US" sz="1800" b="1" dirty="0" err="1">
                <a:solidFill>
                  <a:schemeClr val="bg1"/>
                </a:solidFill>
                <a:latin typeface="Segoe UI Semibold" panose="020B0702040204020203" pitchFamily="34" charset="0"/>
                <a:cs typeface="Segoe UI Semibold" panose="020B0702040204020203" pitchFamily="34" charset="0"/>
              </a:rPr>
              <a:t>PowerPlatformMadrid</a:t>
            </a:r>
            <a:endParaRPr lang="en-US" sz="1800" b="1" dirty="0">
              <a:solidFill>
                <a:schemeClr val="bg1"/>
              </a:solidFill>
              <a:latin typeface="Segoe UI Semibold" panose="020B0702040204020203" pitchFamily="34" charset="0"/>
              <a:cs typeface="Segoe UI Semibold" panose="020B0702040204020203" pitchFamily="34" charset="0"/>
            </a:endParaRPr>
          </a:p>
        </p:txBody>
      </p:sp>
      <p:sp>
        <p:nvSpPr>
          <p:cNvPr id="3" name="Text Placeholder 2">
            <a:extLst>
              <a:ext uri="{FF2B5EF4-FFF2-40B4-BE49-F238E27FC236}">
                <a16:creationId xmlns:a16="http://schemas.microsoft.com/office/drawing/2014/main" id="{9B44793B-6555-4ED2-B5ED-08C84874D0DA}"/>
              </a:ext>
            </a:extLst>
          </p:cNvPr>
          <p:cNvSpPr>
            <a:spLocks noGrp="1"/>
          </p:cNvSpPr>
          <p:nvPr>
            <p:ph type="body" idx="1" hasCustomPrompt="1"/>
          </p:nvPr>
        </p:nvSpPr>
        <p:spPr>
          <a:xfrm>
            <a:off x="831850" y="3300991"/>
            <a:ext cx="4587643" cy="131390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noProof="0" dirty="0"/>
              <a:t>Nombre del/la ponente</a:t>
            </a:r>
          </a:p>
        </p:txBody>
      </p:sp>
      <p:sp>
        <p:nvSpPr>
          <p:cNvPr id="2" name="Title 1">
            <a:extLst>
              <a:ext uri="{FF2B5EF4-FFF2-40B4-BE49-F238E27FC236}">
                <a16:creationId xmlns:a16="http://schemas.microsoft.com/office/drawing/2014/main" id="{5CE9DA8F-203A-4878-9548-861F52C6F246}"/>
              </a:ext>
            </a:extLst>
          </p:cNvPr>
          <p:cNvSpPr>
            <a:spLocks noGrp="1"/>
          </p:cNvSpPr>
          <p:nvPr>
            <p:ph type="title" hasCustomPrompt="1"/>
          </p:nvPr>
        </p:nvSpPr>
        <p:spPr>
          <a:xfrm>
            <a:off x="831850" y="540328"/>
            <a:ext cx="4928870" cy="2693324"/>
          </a:xfrm>
        </p:spPr>
        <p:txBody>
          <a:bodyPr anchor="b">
            <a:normAutofit/>
          </a:bodyPr>
          <a:lstStyle>
            <a:lvl1pPr>
              <a:defRPr sz="5400">
                <a:solidFill>
                  <a:schemeClr val="bg1"/>
                </a:solidFill>
              </a:defRPr>
            </a:lvl1pPr>
          </a:lstStyle>
          <a:p>
            <a:r>
              <a:rPr lang="es-ES" noProof="0" dirty="0"/>
              <a:t>Título de la sesión</a:t>
            </a:r>
          </a:p>
        </p:txBody>
      </p:sp>
      <p:pic>
        <p:nvPicPr>
          <p:cNvPr id="5" name="Picture 2">
            <a:extLst>
              <a:ext uri="{FF2B5EF4-FFF2-40B4-BE49-F238E27FC236}">
                <a16:creationId xmlns:a16="http://schemas.microsoft.com/office/drawing/2014/main" id="{8050C80E-1C42-4267-8DFD-8BF0A589EA6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p:blipFill>
        <p:spPr bwMode="auto">
          <a:xfrm>
            <a:off x="723210" y="5940578"/>
            <a:ext cx="814437" cy="94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712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Ref idx="1003">
        <a:schemeClr val="bg2"/>
      </p:bgRef>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6811620" y="0"/>
            <a:ext cx="5379415" cy="68580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717412" y="1204118"/>
            <a:ext cx="5378450" cy="1884363"/>
          </a:xfrm>
        </p:spPr>
        <p:txBody>
          <a:bodyPr anchor="t">
            <a:noAutofit/>
          </a:bodyPr>
          <a:lstStyle>
            <a:lvl1pPr>
              <a:defRPr sz="5400" b="0" cap="none" spc="0">
                <a:ln w="0"/>
                <a:solidFill>
                  <a:schemeClr val="tx1"/>
                </a:solidFill>
                <a:effectLst>
                  <a:outerShdw blurRad="38100" dist="19050" dir="2700000" algn="tl" rotWithShape="0">
                    <a:schemeClr val="dk1">
                      <a:alpha val="40000"/>
                    </a:schemeClr>
                  </a:outerShdw>
                </a:effectLst>
              </a:defRPr>
            </a:lvl1pPr>
          </a:lstStyle>
          <a:p>
            <a:r>
              <a:rPr lang="es-ES" noProof="0" dirty="0"/>
              <a:t>Datos de presentador(a)</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716722" y="3403601"/>
            <a:ext cx="5378795" cy="2515062"/>
          </a:xfrm>
        </p:spPr>
        <p:txBody>
          <a:bodyPr/>
          <a:lstStyle>
            <a:lvl1pPr>
              <a:defRPr/>
            </a:lvl1pPr>
            <a:lvl2pPr>
              <a:defRPr/>
            </a:lvl2pPr>
          </a:lstStyle>
          <a:p>
            <a:r>
              <a:rPr lang="es-ES" noProof="0" dirty="0"/>
              <a:t>Datos</a:t>
            </a:r>
          </a:p>
        </p:txBody>
      </p:sp>
      <p:sp>
        <p:nvSpPr>
          <p:cNvPr id="5" name="TextBox 6">
            <a:extLst>
              <a:ext uri="{FF2B5EF4-FFF2-40B4-BE49-F238E27FC236}">
                <a16:creationId xmlns:a16="http://schemas.microsoft.com/office/drawing/2014/main" id="{2D1139AF-434E-4AA0-A54B-27EC1CCAEEDE}"/>
              </a:ext>
            </a:extLst>
          </p:cNvPr>
          <p:cNvSpPr txBox="1"/>
          <p:nvPr userDrawn="1"/>
        </p:nvSpPr>
        <p:spPr>
          <a:xfrm>
            <a:off x="2148965" y="6488668"/>
            <a:ext cx="4069125" cy="369332"/>
          </a:xfrm>
          <a:prstGeom prst="rect">
            <a:avLst/>
          </a:prstGeom>
          <a:noFill/>
        </p:spPr>
        <p:txBody>
          <a:bodyPr wrap="square" rtlCol="0">
            <a:spAutoFit/>
          </a:bodyPr>
          <a:lstStyle/>
          <a:p>
            <a:pPr algn="r"/>
            <a:r>
              <a:rPr lang="en-US" sz="1800" b="0" dirty="0">
                <a:solidFill>
                  <a:srgbClr val="732773"/>
                </a:solidFill>
                <a:latin typeface="Segoe UI Semibold" panose="020B0702040204020203" pitchFamily="34" charset="0"/>
                <a:cs typeface="Segoe UI Semibold" panose="020B0702040204020203" pitchFamily="34" charset="0"/>
              </a:rPr>
              <a:t>#</a:t>
            </a:r>
            <a:r>
              <a:rPr lang="en-US" sz="1800" b="0" dirty="0" err="1">
                <a:solidFill>
                  <a:srgbClr val="732773"/>
                </a:solidFill>
                <a:latin typeface="Segoe UI Semibold" panose="020B0702040204020203" pitchFamily="34" charset="0"/>
                <a:cs typeface="Segoe UI Semibold" panose="020B0702040204020203" pitchFamily="34" charset="0"/>
              </a:rPr>
              <a:t>PowerPlatformMadrid</a:t>
            </a:r>
            <a:endParaRPr lang="en-US" sz="1800" b="0" dirty="0">
              <a:solidFill>
                <a:srgbClr val="732773"/>
              </a:solidFill>
              <a:latin typeface="Segoe UI Semibold" panose="020B0702040204020203" pitchFamily="34" charset="0"/>
              <a:cs typeface="Segoe UI Semibold" panose="020B0702040204020203" pitchFamily="34" charset="0"/>
            </a:endParaRPr>
          </a:p>
        </p:txBody>
      </p:sp>
      <p:pic>
        <p:nvPicPr>
          <p:cNvPr id="8" name="Picture 5">
            <a:extLst>
              <a:ext uri="{FF2B5EF4-FFF2-40B4-BE49-F238E27FC236}">
                <a16:creationId xmlns:a16="http://schemas.microsoft.com/office/drawing/2014/main" id="{5735FDDD-9342-4BFD-AC48-5CEBCE0E4A7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23422" y="5948896"/>
            <a:ext cx="814437" cy="906796"/>
          </a:xfrm>
          <a:prstGeom prst="rect">
            <a:avLst/>
          </a:prstGeom>
        </p:spPr>
      </p:pic>
    </p:spTree>
    <p:extLst>
      <p:ext uri="{BB962C8B-B14F-4D97-AF65-F5344CB8AC3E}">
        <p14:creationId xmlns:p14="http://schemas.microsoft.com/office/powerpoint/2010/main" val="283339737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hasCustomPrompt="1"/>
          </p:nvPr>
        </p:nvSpPr>
        <p:spPr/>
        <p:txBody>
          <a:bodyPr/>
          <a:lstStyle>
            <a:lvl1pPr>
              <a:defRPr/>
            </a:lvl1pPr>
          </a:lstStyle>
          <a:p>
            <a:r>
              <a:rPr lang="es-ES" noProof="0" dirty="0"/>
              <a:t>Texto en el título</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hasCustomPrompt="1"/>
          </p:nvPr>
        </p:nvSpPr>
        <p:spPr>
          <a:xfrm>
            <a:off x="838200" y="1457064"/>
            <a:ext cx="5181600" cy="4351338"/>
          </a:xfrm>
        </p:spPr>
        <p:txBody>
          <a:bodyPr/>
          <a:lstStyle/>
          <a:p>
            <a:pPr lvl="0"/>
            <a:r>
              <a:rPr lang="es-ES" noProof="0" dirty="0"/>
              <a:t>Texto de primer nivel</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endParaRPr lang="en-US" dirty="0"/>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hasCustomPrompt="1"/>
          </p:nvPr>
        </p:nvSpPr>
        <p:spPr>
          <a:xfrm>
            <a:off x="6172200" y="1457064"/>
            <a:ext cx="5181600" cy="4351338"/>
          </a:xfrm>
        </p:spPr>
        <p:txBody>
          <a:bodyPr/>
          <a:lstStyle/>
          <a:p>
            <a:pPr lvl="0"/>
            <a:r>
              <a:rPr lang="es-ES" noProof="0" dirty="0"/>
              <a:t>Texto de primer nivel</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endParaRPr lang="en-US" dirty="0"/>
          </a:p>
        </p:txBody>
      </p:sp>
    </p:spTree>
    <p:extLst>
      <p:ext uri="{BB962C8B-B14F-4D97-AF65-F5344CB8AC3E}">
        <p14:creationId xmlns:p14="http://schemas.microsoft.com/office/powerpoint/2010/main" val="17003098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hasCustomPrompt="1"/>
          </p:nvPr>
        </p:nvSpPr>
        <p:spPr>
          <a:xfrm>
            <a:off x="839788" y="365125"/>
            <a:ext cx="10515600" cy="1030043"/>
          </a:xfrm>
        </p:spPr>
        <p:txBody>
          <a:bodyPr/>
          <a:lstStyle>
            <a:lvl1pPr>
              <a:defRPr/>
            </a:lvl1pPr>
          </a:lstStyle>
          <a:p>
            <a:r>
              <a:rPr lang="es-ES" noProof="0" dirty="0"/>
              <a:t>Texto en título</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hasCustomPrompt="1"/>
          </p:nvPr>
        </p:nvSpPr>
        <p:spPr>
          <a:xfrm>
            <a:off x="838200" y="1456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noProof="0" dirty="0"/>
              <a:t>Subtítulo</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hasCustomPrompt="1"/>
          </p:nvPr>
        </p:nvSpPr>
        <p:spPr>
          <a:xfrm>
            <a:off x="788018" y="2280452"/>
            <a:ext cx="5232033" cy="3566895"/>
          </a:xfrm>
        </p:spPr>
        <p:txBody>
          <a:bodyPr/>
          <a:lstStyle/>
          <a:p>
            <a:pPr lvl="0"/>
            <a:r>
              <a:rPr lang="es-ES" noProof="0" dirty="0"/>
              <a:t>Texto de primer nivel</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endParaRPr lang="en-US" dirty="0"/>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hasCustomPrompt="1"/>
          </p:nvPr>
        </p:nvSpPr>
        <p:spPr>
          <a:xfrm>
            <a:off x="6170612" y="1456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noProof="0" dirty="0"/>
              <a:t>Subtítulo</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hasCustomPrompt="1"/>
          </p:nvPr>
        </p:nvSpPr>
        <p:spPr>
          <a:xfrm>
            <a:off x="6120064" y="2280452"/>
            <a:ext cx="5257800" cy="3566895"/>
          </a:xfrm>
        </p:spPr>
        <p:txBody>
          <a:bodyPr/>
          <a:lstStyle/>
          <a:p>
            <a:pPr lvl="0"/>
            <a:r>
              <a:rPr lang="es-ES" noProof="0" dirty="0"/>
              <a:t>Texto de primer nivel</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endParaRPr lang="en-US" dirty="0"/>
          </a:p>
        </p:txBody>
      </p:sp>
    </p:spTree>
    <p:extLst>
      <p:ext uri="{BB962C8B-B14F-4D97-AF65-F5344CB8AC3E}">
        <p14:creationId xmlns:p14="http://schemas.microsoft.com/office/powerpoint/2010/main" val="702826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hasCustomPrompt="1"/>
          </p:nvPr>
        </p:nvSpPr>
        <p:spPr/>
        <p:txBody>
          <a:bodyPr/>
          <a:lstStyle>
            <a:lvl1pPr>
              <a:defRPr/>
            </a:lvl1pPr>
          </a:lstStyle>
          <a:p>
            <a:r>
              <a:rPr lang="es-ES" noProof="0" dirty="0"/>
              <a:t>Texto en título</a:t>
            </a:r>
          </a:p>
        </p:txBody>
      </p:sp>
    </p:spTree>
    <p:extLst>
      <p:ext uri="{BB962C8B-B14F-4D97-AF65-F5344CB8AC3E}">
        <p14:creationId xmlns:p14="http://schemas.microsoft.com/office/powerpoint/2010/main" val="190035252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24C5121-7410-4246-ADA3-6B8E3DB79483}"/>
              </a:ext>
            </a:extLst>
          </p:cNvPr>
          <p:cNvSpPr txBox="1"/>
          <p:nvPr userDrawn="1"/>
        </p:nvSpPr>
        <p:spPr>
          <a:xfrm>
            <a:off x="7298575" y="6031165"/>
            <a:ext cx="3910259"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a:t>
            </a:r>
            <a:r>
              <a:rPr lang="en-US" sz="1800" b="0" dirty="0" err="1">
                <a:solidFill>
                  <a:schemeClr val="bg1"/>
                </a:solidFill>
                <a:latin typeface="Segoe UI Semibold" panose="020B0702040204020203" pitchFamily="34" charset="0"/>
                <a:cs typeface="Segoe UI Semibold" panose="020B0702040204020203" pitchFamily="34" charset="0"/>
              </a:rPr>
              <a:t>PowerPlatformMadrid</a:t>
            </a:r>
            <a:endParaRPr lang="en-US" sz="1800" b="0" dirty="0">
              <a:solidFill>
                <a:schemeClr val="bg1"/>
              </a:solidFill>
              <a:latin typeface="Segoe UI Semibold" panose="020B0702040204020203" pitchFamily="34" charset="0"/>
              <a:cs typeface="Segoe UI Semibold" panose="020B0702040204020203" pitchFamily="34" charset="0"/>
            </a:endParaRPr>
          </a:p>
        </p:txBody>
      </p:sp>
      <p:sp>
        <p:nvSpPr>
          <p:cNvPr id="11" name="Title 1">
            <a:extLst>
              <a:ext uri="{FF2B5EF4-FFF2-40B4-BE49-F238E27FC236}">
                <a16:creationId xmlns:a16="http://schemas.microsoft.com/office/drawing/2014/main" id="{731C36B3-C489-4CF1-90BD-F1129B6CB1F2}"/>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s-ES" noProof="0" dirty="0"/>
              <a:t>Demo</a:t>
            </a:r>
          </a:p>
        </p:txBody>
      </p:sp>
      <p:pic>
        <p:nvPicPr>
          <p:cNvPr id="2" name="Picture 2">
            <a:extLst>
              <a:ext uri="{FF2B5EF4-FFF2-40B4-BE49-F238E27FC236}">
                <a16:creationId xmlns:a16="http://schemas.microsoft.com/office/drawing/2014/main" id="{DCC53871-4C5E-433E-8CB5-7EE555C8E1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723210" y="5940578"/>
            <a:ext cx="814437" cy="94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2686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336823-2743-4BB6-AEB8-0446CEEDA69D}"/>
              </a:ext>
            </a:extLst>
          </p:cNvPr>
          <p:cNvSpPr/>
          <p:nvPr userDrawn="1"/>
        </p:nvSpPr>
        <p:spPr>
          <a:xfrm>
            <a:off x="0" y="5911918"/>
            <a:ext cx="12192000" cy="954628"/>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5DA0C4F-CCC8-43DB-8B3F-9DAA49069598}"/>
              </a:ext>
            </a:extLst>
          </p:cNvPr>
          <p:cNvSpPr>
            <a:spLocks noGrp="1"/>
          </p:cNvSpPr>
          <p:nvPr>
            <p:ph type="title"/>
          </p:nvPr>
        </p:nvSpPr>
        <p:spPr>
          <a:xfrm>
            <a:off x="838200" y="365126"/>
            <a:ext cx="10515600" cy="1030042"/>
          </a:xfrm>
          <a:prstGeom prst="rect">
            <a:avLst/>
          </a:prstGeom>
        </p:spPr>
        <p:txBody>
          <a:bodyPr vert="horz" lIns="91440" tIns="45720" rIns="91440" bIns="45720" rtlCol="0" anchor="ctr">
            <a:normAutofit/>
          </a:bodyPr>
          <a:lstStyle/>
          <a:p>
            <a:r>
              <a:rPr lang="es-ES" noProof="0" dirty="0"/>
              <a:t>Texto en el título</a:t>
            </a:r>
          </a:p>
        </p:txBody>
      </p:sp>
      <p:sp>
        <p:nvSpPr>
          <p:cNvPr id="3" name="Text Placeholder 2">
            <a:extLst>
              <a:ext uri="{FF2B5EF4-FFF2-40B4-BE49-F238E27FC236}">
                <a16:creationId xmlns:a16="http://schemas.microsoft.com/office/drawing/2014/main" id="{80EC8110-556C-4872-87BB-386BDE933FDD}"/>
              </a:ext>
            </a:extLst>
          </p:cNvPr>
          <p:cNvSpPr>
            <a:spLocks noGrp="1"/>
          </p:cNvSpPr>
          <p:nvPr>
            <p:ph type="body" idx="1"/>
          </p:nvPr>
        </p:nvSpPr>
        <p:spPr>
          <a:xfrm>
            <a:off x="838200" y="1460500"/>
            <a:ext cx="10515600" cy="4351338"/>
          </a:xfrm>
          <a:prstGeom prst="rect">
            <a:avLst/>
          </a:prstGeom>
        </p:spPr>
        <p:txBody>
          <a:bodyPr vert="horz" lIns="91440" tIns="45720" rIns="91440" bIns="45720" rtlCol="0">
            <a:normAutofit/>
          </a:bodyPr>
          <a:lstStyle/>
          <a:p>
            <a:pPr lvl="0"/>
            <a:r>
              <a:rPr lang="es-ES" noProof="0" dirty="0"/>
              <a:t>Texto de primer nivel</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p>
        </p:txBody>
      </p:sp>
      <p:sp>
        <p:nvSpPr>
          <p:cNvPr id="5" name="Footer Placeholder 4">
            <a:extLst>
              <a:ext uri="{FF2B5EF4-FFF2-40B4-BE49-F238E27FC236}">
                <a16:creationId xmlns:a16="http://schemas.microsoft.com/office/drawing/2014/main" id="{3FB5A0EE-4465-42FC-8867-34A4EEDD5FD3}"/>
              </a:ext>
            </a:extLst>
          </p:cNvPr>
          <p:cNvSpPr>
            <a:spLocks noGrp="1"/>
          </p:cNvSpPr>
          <p:nvPr>
            <p:ph type="ftr" sz="quarter" idx="3"/>
          </p:nvPr>
        </p:nvSpPr>
        <p:spPr>
          <a:xfrm>
            <a:off x="3908622" y="615788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TextBox 8">
            <a:extLst>
              <a:ext uri="{FF2B5EF4-FFF2-40B4-BE49-F238E27FC236}">
                <a16:creationId xmlns:a16="http://schemas.microsoft.com/office/drawing/2014/main" id="{D2B25562-A34D-4D48-9643-4618184114C9}"/>
              </a:ext>
            </a:extLst>
          </p:cNvPr>
          <p:cNvSpPr txBox="1"/>
          <p:nvPr userDrawn="1"/>
        </p:nvSpPr>
        <p:spPr>
          <a:xfrm>
            <a:off x="7257011" y="6222237"/>
            <a:ext cx="3951823"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a:t>
            </a:r>
            <a:r>
              <a:rPr lang="en-US" sz="1800" b="0" dirty="0" err="1">
                <a:solidFill>
                  <a:schemeClr val="bg1"/>
                </a:solidFill>
                <a:latin typeface="Segoe UI Semibold" panose="020B0702040204020203" pitchFamily="34" charset="0"/>
                <a:cs typeface="Segoe UI Semibold" panose="020B0702040204020203" pitchFamily="34" charset="0"/>
              </a:rPr>
              <a:t>PowerPlatformMadrid</a:t>
            </a: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8" name="Picture 2">
            <a:extLst>
              <a:ext uri="{FF2B5EF4-FFF2-40B4-BE49-F238E27FC236}">
                <a16:creationId xmlns:a16="http://schemas.microsoft.com/office/drawing/2014/main" id="{0421D883-C400-4FE8-A642-66621D79E686}"/>
              </a:ext>
            </a:extLst>
          </p:cNvPr>
          <p:cNvPicPr>
            <a:picLocks noChangeAspect="1" noChangeArrowheads="1"/>
          </p:cNvPicPr>
          <p:nvPr userDrawn="1"/>
        </p:nvPicPr>
        <p:blipFill>
          <a:blip r:embed="rId25">
            <a:extLst>
              <a:ext uri="{28A0092B-C50C-407E-A947-70E740481C1C}">
                <a14:useLocalDpi xmlns:a14="http://schemas.microsoft.com/office/drawing/2010/main" val="0"/>
              </a:ext>
            </a:extLst>
          </a:blip>
          <a:srcRect/>
          <a:stretch/>
        </p:blipFill>
        <p:spPr bwMode="auto">
          <a:xfrm>
            <a:off x="723210" y="5940578"/>
            <a:ext cx="814437" cy="94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062372"/>
      </p:ext>
    </p:extLst>
  </p:cSld>
  <p:clrMap bg1="lt1" tx1="dk1" bg2="lt2" tx2="dk2" accent1="accent1" accent2="accent2" accent3="accent3" accent4="accent4" accent5="accent5" accent6="accent6" hlink="hlink" folHlink="folHlink"/>
  <p:sldLayoutIdLst>
    <p:sldLayoutId id="2147483660" r:id="rId1"/>
    <p:sldLayoutId id="2147483677" r:id="rId2"/>
    <p:sldLayoutId id="2147483650" r:id="rId3"/>
    <p:sldLayoutId id="2147483651" r:id="rId4"/>
    <p:sldLayoutId id="2147483666" r:id="rId5"/>
    <p:sldLayoutId id="2147483652" r:id="rId6"/>
    <p:sldLayoutId id="2147483653" r:id="rId7"/>
    <p:sldLayoutId id="2147483654" r:id="rId8"/>
    <p:sldLayoutId id="2147483655" r:id="rId9"/>
    <p:sldLayoutId id="2147483664" r:id="rId10"/>
    <p:sldLayoutId id="2147483665" r:id="rId11"/>
    <p:sldLayoutId id="2147483670" r:id="rId12"/>
    <p:sldLayoutId id="2147483671" r:id="rId13"/>
    <p:sldLayoutId id="2147483672" r:id="rId14"/>
    <p:sldLayoutId id="2147483674" r:id="rId15"/>
    <p:sldLayoutId id="2147483662" r:id="rId16"/>
    <p:sldLayoutId id="2147483661" r:id="rId17"/>
    <p:sldLayoutId id="2147483676" r:id="rId18"/>
    <p:sldLayoutId id="2147483673" r:id="rId19"/>
    <p:sldLayoutId id="2147483656" r:id="rId20"/>
    <p:sldLayoutId id="2147483657" r:id="rId21"/>
    <p:sldLayoutId id="2147483658" r:id="rId22"/>
    <p:sldLayoutId id="2147483659"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powerbistudio.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hyperlink" Target="http://powerbistudio.com/temporada-1/sesion-01x01/" TargetMode="External"/><Relationship Id="rId4" Type="http://schemas.openxmlformats.org/officeDocument/2006/relationships/hyperlink" Target="http://powerbistudio.com/temporada-1/dinamica-power-bi-studio/"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powerbisp.com/sabados-de-power-bi"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microsoft.com/skills/azureheroes"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community.powerbi.com/t5/Power-BI-Spanish-Community/ct-p/pbi_spanish"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channel/UCkqay02p7E15AzFLsiCYYRA"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github.com/sugcat/power-platform-spain/tree/master/materiales-sesione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espowerplatform.powerappsportals.co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web.telegram.org/#/im?p=s1458643491_5140183250967085330" TargetMode="External"/><Relationship Id="rId5" Type="http://schemas.openxmlformats.org/officeDocument/2006/relationships/hyperlink" Target="https://web.telegram.org/#/im?p=@EsPowerPlatform" TargetMode="External"/><Relationship Id="rId4" Type="http://schemas.openxmlformats.org/officeDocument/2006/relationships/hyperlink" Target="https://web.telegram.org/#/im?p=@powerbiespano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bit.ly/2TKLRJ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hyperlink" Target="https://www.meetup.com/es-ES/Power-BI-Barcelona/events/273166601/"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hyperlink" Target="https://www.meetup.com/es-ES/Power-Platform-Murcia/events/273561886/"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collabdays.org/2020-barcelona/"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news.microsoft.com/ignite-2020-book-of-news-espanol/"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ssbipolar.com/dataflows-in-power-bi/"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hyperlink" Target="https://ssbipolar.com/dataflows-in-power-bi/"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hyperlink" Target="https://www.linkedin.com/in/victorlozanoluque/"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bicontrolling.com/"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hyperlink" Target="https://bit.ly/2T6U3DN" TargetMode="Externa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www.meetup.com/es-ES/Power-Platform-Madrid/" TargetMode="External"/><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hyperlink" Target="https://sway.office.com/pfaxaHaijsR8UPeE?ref=Link"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hyperlink" Target="https://www.linkedin.com/groups/12435523/" TargetMode="External"/><Relationship Id="rId13" Type="http://schemas.openxmlformats.org/officeDocument/2006/relationships/hyperlink" Target="https://www.meetup.com/es-ES/Power-Platform-Navarra/" TargetMode="External"/><Relationship Id="rId18" Type="http://schemas.openxmlformats.org/officeDocument/2006/relationships/hyperlink" Target="https://www.linkedin.com/groups/8965202/" TargetMode="External"/><Relationship Id="rId3" Type="http://schemas.openxmlformats.org/officeDocument/2006/relationships/hyperlink" Target="https://bit.ly/3faETXm" TargetMode="External"/><Relationship Id="rId7" Type="http://schemas.openxmlformats.org/officeDocument/2006/relationships/hyperlink" Target="https://www.meetup.com/es-ES/PowerTips-Cadiz" TargetMode="External"/><Relationship Id="rId12" Type="http://schemas.openxmlformats.org/officeDocument/2006/relationships/hyperlink" Target="https://www.meetup.com/es-ES/Power-Platform-Murcia/" TargetMode="External"/><Relationship Id="rId17" Type="http://schemas.openxmlformats.org/officeDocument/2006/relationships/hyperlink" Target="https://www.meetup.com/es-ES/Power-Platform-Vigo/" TargetMode="External"/><Relationship Id="rId2" Type="http://schemas.openxmlformats.org/officeDocument/2006/relationships/notesSlide" Target="../notesSlides/notesSlide7.xml"/><Relationship Id="rId16" Type="http://schemas.openxmlformats.org/officeDocument/2006/relationships/hyperlink" Target="https://www.meetup.com/es-ES/Modern-WorkPlace-Power-Platform-Valencia" TargetMode="External"/><Relationship Id="rId1" Type="http://schemas.openxmlformats.org/officeDocument/2006/relationships/slideLayout" Target="../slideLayouts/slideLayout3.xml"/><Relationship Id="rId6" Type="http://schemas.openxmlformats.org/officeDocument/2006/relationships/hyperlink" Target="https://www.meetup.com/es-ES/SUG-CAT" TargetMode="External"/><Relationship Id="rId11" Type="http://schemas.openxmlformats.org/officeDocument/2006/relationships/hyperlink" Target="https://www.meetup.com/es-ES/Power-Platform-Madrid/" TargetMode="External"/><Relationship Id="rId5" Type="http://schemas.openxmlformats.org/officeDocument/2006/relationships/hyperlink" Target="https://www.meetup.com/es-ES/Power-BI-Barcelona/" TargetMode="External"/><Relationship Id="rId15" Type="http://schemas.openxmlformats.org/officeDocument/2006/relationships/hyperlink" Target="https://www.meetup.com/es-ES/PowerTips-Sevilla" TargetMode="External"/><Relationship Id="rId10" Type="http://schemas.openxmlformats.org/officeDocument/2006/relationships/hyperlink" Target="https://www.meetup.com/es-ES/Power-Platform-Euskadi/" TargetMode="External"/><Relationship Id="rId4" Type="http://schemas.openxmlformats.org/officeDocument/2006/relationships/hyperlink" Target="https://www.linkedin.com/groups/12471287/" TargetMode="External"/><Relationship Id="rId9" Type="http://schemas.openxmlformats.org/officeDocument/2006/relationships/hyperlink" Target="https://www.linkedin.com/groups/12464296/" TargetMode="External"/><Relationship Id="rId14" Type="http://schemas.openxmlformats.org/officeDocument/2006/relationships/hyperlink" Target="https://www.meetup.com/es-ES/Dynamic-Communities-Mallorc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F46416-4FE7-4296-B3AA-5796DC59695B}"/>
              </a:ext>
            </a:extLst>
          </p:cNvPr>
          <p:cNvSpPr>
            <a:spLocks noGrp="1"/>
          </p:cNvSpPr>
          <p:nvPr>
            <p:ph type="body" sz="quarter" idx="10"/>
          </p:nvPr>
        </p:nvSpPr>
        <p:spPr/>
        <p:txBody>
          <a:bodyPr/>
          <a:lstStyle/>
          <a:p>
            <a:r>
              <a:rPr lang="es-ES"/>
              <a:t>Comunidad</a:t>
            </a:r>
          </a:p>
        </p:txBody>
      </p:sp>
      <p:sp>
        <p:nvSpPr>
          <p:cNvPr id="5" name="Marcador de texto 4">
            <a:extLst>
              <a:ext uri="{FF2B5EF4-FFF2-40B4-BE49-F238E27FC236}">
                <a16:creationId xmlns:a16="http://schemas.microsoft.com/office/drawing/2014/main" id="{3673BA60-8795-4282-80C2-2A832DA3DDB0}"/>
              </a:ext>
            </a:extLst>
          </p:cNvPr>
          <p:cNvSpPr>
            <a:spLocks noGrp="1"/>
          </p:cNvSpPr>
          <p:nvPr>
            <p:ph type="body" sz="quarter" idx="11"/>
          </p:nvPr>
        </p:nvSpPr>
        <p:spPr/>
        <p:txBody>
          <a:bodyPr>
            <a:normAutofit fontScale="92500" lnSpcReduction="20000"/>
          </a:bodyPr>
          <a:lstStyle/>
          <a:p>
            <a:endParaRPr lang="en-US"/>
          </a:p>
        </p:txBody>
      </p:sp>
    </p:spTree>
    <p:extLst>
      <p:ext uri="{BB962C8B-B14F-4D97-AF65-F5344CB8AC3E}">
        <p14:creationId xmlns:p14="http://schemas.microsoft.com/office/powerpoint/2010/main" val="1611795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normAutofit fontScale="90000"/>
          </a:bodyPr>
          <a:lstStyle/>
          <a:p>
            <a:r>
              <a:rPr lang="es-ES"/>
              <a:t>Creceremos en Power </a:t>
            </a:r>
            <a:r>
              <a:rPr lang="en-US"/>
              <a:t>Platform</a:t>
            </a:r>
            <a:r>
              <a:rPr lang="es-ES"/>
              <a:t> España</a:t>
            </a:r>
          </a:p>
        </p:txBody>
      </p:sp>
      <p:sp>
        <p:nvSpPr>
          <p:cNvPr id="6" name="Marcador de contenido 5">
            <a:extLst>
              <a:ext uri="{FF2B5EF4-FFF2-40B4-BE49-F238E27FC236}">
                <a16:creationId xmlns:a16="http://schemas.microsoft.com/office/drawing/2014/main" id="{787316FB-0AF0-4F93-813D-77F72A8AAD15}"/>
              </a:ext>
            </a:extLst>
          </p:cNvPr>
          <p:cNvSpPr>
            <a:spLocks noGrp="1"/>
          </p:cNvSpPr>
          <p:nvPr>
            <p:ph idx="1"/>
          </p:nvPr>
        </p:nvSpPr>
        <p:spPr/>
        <p:txBody>
          <a:bodyPr>
            <a:normAutofit/>
          </a:bodyPr>
          <a:lstStyle/>
          <a:p>
            <a:r>
              <a:rPr lang="es-ES" dirty="0"/>
              <a:t>Estamos trabajando en:</a:t>
            </a:r>
          </a:p>
          <a:p>
            <a:pPr lvl="1"/>
            <a:r>
              <a:rPr lang="en-US" dirty="0"/>
              <a:t>Granada</a:t>
            </a:r>
          </a:p>
          <a:p>
            <a:pPr lvl="1"/>
            <a:r>
              <a:rPr lang="en-US" dirty="0"/>
              <a:t>A </a:t>
            </a:r>
            <a:r>
              <a:rPr lang="es-ES" dirty="0"/>
              <a:t>Coruña</a:t>
            </a:r>
          </a:p>
          <a:p>
            <a:pPr lvl="1"/>
            <a:r>
              <a:rPr lang="en-US" dirty="0"/>
              <a:t>Santiago de Compostela</a:t>
            </a:r>
          </a:p>
          <a:p>
            <a:pPr lvl="1"/>
            <a:r>
              <a:rPr lang="en-US" dirty="0"/>
              <a:t>Asturias</a:t>
            </a:r>
          </a:p>
          <a:p>
            <a:pPr lvl="1"/>
            <a:endParaRPr lang="en-US" dirty="0"/>
          </a:p>
          <a:p>
            <a:pPr lvl="1"/>
            <a:endParaRPr lang="en-US" dirty="0"/>
          </a:p>
          <a:p>
            <a:pPr lvl="1"/>
            <a:r>
              <a:rPr lang="es-ES" dirty="0">
                <a:sym typeface="Wingdings" panose="05000000000000000000" pitchFamily="2" charset="2"/>
              </a:rPr>
              <a:t>¿Te animas a crear comunidad en tu localidad? </a:t>
            </a:r>
          </a:p>
          <a:p>
            <a:pPr lvl="1"/>
            <a:r>
              <a:rPr lang="es-ES" dirty="0">
                <a:sym typeface="Wingdings" panose="05000000000000000000" pitchFamily="2" charset="2"/>
              </a:rPr>
              <a:t>¡¡¡ Bien pensado </a:t>
            </a:r>
            <a:r>
              <a:rPr lang="es-ES" dirty="0"/>
              <a:t>👏</a:t>
            </a:r>
            <a:r>
              <a:rPr lang="es-ES" dirty="0">
                <a:sym typeface="Wingdings" panose="05000000000000000000" pitchFamily="2" charset="2"/>
              </a:rPr>
              <a:t> !!! </a:t>
            </a:r>
          </a:p>
          <a:p>
            <a:pPr lvl="1"/>
            <a:r>
              <a:rPr lang="es-ES" dirty="0">
                <a:sym typeface="Wingdings" panose="05000000000000000000" pitchFamily="2" charset="2"/>
              </a:rPr>
              <a:t>¿Tienes dudas? </a:t>
            </a:r>
            <a:r>
              <a:rPr lang="es-ES" dirty="0"/>
              <a:t>🤔🤷‍♀🤷‍♂ </a:t>
            </a:r>
            <a:r>
              <a:rPr lang="es-ES" dirty="0">
                <a:sym typeface="Wingdings" panose="05000000000000000000" pitchFamily="2" charset="2"/>
              </a:rPr>
              <a:t>Avísanos, podemos ayudarte !! </a:t>
            </a:r>
            <a:r>
              <a:rPr lang="es-ES" dirty="0"/>
              <a:t>👍🙂</a:t>
            </a:r>
            <a:endParaRPr lang="en-US" dirty="0"/>
          </a:p>
        </p:txBody>
      </p:sp>
      <p:pic>
        <p:nvPicPr>
          <p:cNvPr id="5" name="Imagen 4">
            <a:extLst>
              <a:ext uri="{FF2B5EF4-FFF2-40B4-BE49-F238E27FC236}">
                <a16:creationId xmlns:a16="http://schemas.microsoft.com/office/drawing/2014/main" id="{DC5E65C0-687E-4752-B5BB-C179083B3EAA}"/>
              </a:ext>
            </a:extLst>
          </p:cNvPr>
          <p:cNvPicPr>
            <a:picLocks noChangeAspect="1"/>
          </p:cNvPicPr>
          <p:nvPr/>
        </p:nvPicPr>
        <p:blipFill>
          <a:blip r:embed="rId3"/>
          <a:stretch>
            <a:fillRect/>
          </a:stretch>
        </p:blipFill>
        <p:spPr>
          <a:xfrm>
            <a:off x="5739585" y="1538802"/>
            <a:ext cx="3629025" cy="847725"/>
          </a:xfrm>
          <a:prstGeom prst="rect">
            <a:avLst/>
          </a:prstGeom>
        </p:spPr>
      </p:pic>
    </p:spTree>
    <p:extLst>
      <p:ext uri="{BB962C8B-B14F-4D97-AF65-F5344CB8AC3E}">
        <p14:creationId xmlns:p14="http://schemas.microsoft.com/office/powerpoint/2010/main" val="1310878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B28966-4482-4937-B8DE-A6121458489D}"/>
              </a:ext>
            </a:extLst>
          </p:cNvPr>
          <p:cNvSpPr>
            <a:spLocks noGrp="1"/>
          </p:cNvSpPr>
          <p:nvPr>
            <p:ph type="title"/>
          </p:nvPr>
        </p:nvSpPr>
        <p:spPr/>
        <p:txBody>
          <a:bodyPr/>
          <a:lstStyle/>
          <a:p>
            <a:r>
              <a:rPr lang="es-ES" dirty="0"/>
              <a:t>Sábados con Javier Gómez</a:t>
            </a:r>
            <a:endParaRPr lang="en-US" dirty="0"/>
          </a:p>
        </p:txBody>
      </p:sp>
      <p:sp>
        <p:nvSpPr>
          <p:cNvPr id="3" name="Marcador de contenido 2">
            <a:extLst>
              <a:ext uri="{FF2B5EF4-FFF2-40B4-BE49-F238E27FC236}">
                <a16:creationId xmlns:a16="http://schemas.microsoft.com/office/drawing/2014/main" id="{546357C8-6ECB-4241-9A82-D117BE878213}"/>
              </a:ext>
            </a:extLst>
          </p:cNvPr>
          <p:cNvSpPr>
            <a:spLocks noGrp="1"/>
          </p:cNvSpPr>
          <p:nvPr>
            <p:ph idx="1"/>
          </p:nvPr>
        </p:nvSpPr>
        <p:spPr/>
        <p:txBody>
          <a:bodyPr>
            <a:normAutofit fontScale="92500" lnSpcReduction="10000"/>
          </a:bodyPr>
          <a:lstStyle/>
          <a:p>
            <a:r>
              <a:rPr lang="es-ES" dirty="0"/>
              <a:t>Power BI Studio - </a:t>
            </a:r>
            <a:r>
              <a:rPr lang="es-ES" dirty="0">
                <a:hlinkClick r:id="rId3"/>
              </a:rPr>
              <a:t>http://powerbistudio.com/</a:t>
            </a:r>
            <a:endParaRPr lang="es-ES" dirty="0"/>
          </a:p>
          <a:p>
            <a:endParaRPr lang="es-ES" dirty="0"/>
          </a:p>
          <a:p>
            <a:endParaRPr lang="es-ES" dirty="0"/>
          </a:p>
          <a:p>
            <a:endParaRPr lang="es-ES" dirty="0"/>
          </a:p>
          <a:p>
            <a:endParaRPr lang="es-ES" dirty="0"/>
          </a:p>
          <a:p>
            <a:endParaRPr lang="es-ES" dirty="0"/>
          </a:p>
          <a:p>
            <a:r>
              <a:rPr lang="es-ES" dirty="0"/>
              <a:t>Dinámica</a:t>
            </a:r>
          </a:p>
          <a:p>
            <a:pPr lvl="1"/>
            <a:r>
              <a:rPr lang="es-ES" dirty="0">
                <a:hlinkClick r:id="rId4"/>
              </a:rPr>
              <a:t>http://powerbistudio.com/temporada-1/dinamica-power-bi-studio/</a:t>
            </a:r>
            <a:endParaRPr lang="es-ES" dirty="0"/>
          </a:p>
          <a:p>
            <a:r>
              <a:rPr lang="es-ES" dirty="0"/>
              <a:t>Sesión 1</a:t>
            </a:r>
          </a:p>
          <a:p>
            <a:pPr lvl="1"/>
            <a:r>
              <a:rPr lang="es-ES" dirty="0">
                <a:hlinkClick r:id="rId5"/>
              </a:rPr>
              <a:t>http://powerbistudio.com/temporada-1/sesion-01x01/</a:t>
            </a:r>
            <a:r>
              <a:rPr lang="es-ES" dirty="0"/>
              <a:t>  </a:t>
            </a:r>
          </a:p>
          <a:p>
            <a:endParaRPr lang="en-US" dirty="0"/>
          </a:p>
        </p:txBody>
      </p:sp>
      <p:pic>
        <p:nvPicPr>
          <p:cNvPr id="5" name="Imagen 4">
            <a:extLst>
              <a:ext uri="{FF2B5EF4-FFF2-40B4-BE49-F238E27FC236}">
                <a16:creationId xmlns:a16="http://schemas.microsoft.com/office/drawing/2014/main" id="{C3894551-AAF3-447E-9F49-54EEBA301DE7}"/>
              </a:ext>
            </a:extLst>
          </p:cNvPr>
          <p:cNvPicPr>
            <a:picLocks noChangeAspect="1"/>
          </p:cNvPicPr>
          <p:nvPr/>
        </p:nvPicPr>
        <p:blipFill>
          <a:blip r:embed="rId6"/>
          <a:stretch>
            <a:fillRect/>
          </a:stretch>
        </p:blipFill>
        <p:spPr>
          <a:xfrm>
            <a:off x="2944383" y="2023454"/>
            <a:ext cx="5211077" cy="2264598"/>
          </a:xfrm>
          <a:prstGeom prst="rect">
            <a:avLst/>
          </a:prstGeom>
        </p:spPr>
      </p:pic>
    </p:spTree>
    <p:extLst>
      <p:ext uri="{BB962C8B-B14F-4D97-AF65-F5344CB8AC3E}">
        <p14:creationId xmlns:p14="http://schemas.microsoft.com/office/powerpoint/2010/main" val="223609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E5E67A-4489-41F7-9932-551BD5AC90C9}"/>
              </a:ext>
            </a:extLst>
          </p:cNvPr>
          <p:cNvSpPr>
            <a:spLocks noGrp="1"/>
          </p:cNvSpPr>
          <p:nvPr>
            <p:ph type="title"/>
          </p:nvPr>
        </p:nvSpPr>
        <p:spPr/>
        <p:txBody>
          <a:bodyPr/>
          <a:lstStyle/>
          <a:p>
            <a:r>
              <a:rPr lang="es-ES" dirty="0"/>
              <a:t>Sábados con Francisco </a:t>
            </a:r>
            <a:r>
              <a:rPr lang="es-ES" dirty="0" err="1"/>
              <a:t>Mullor</a:t>
            </a:r>
            <a:endParaRPr lang="en-US" dirty="0"/>
          </a:p>
        </p:txBody>
      </p:sp>
      <p:sp>
        <p:nvSpPr>
          <p:cNvPr id="3" name="Marcador de contenido 2">
            <a:extLst>
              <a:ext uri="{FF2B5EF4-FFF2-40B4-BE49-F238E27FC236}">
                <a16:creationId xmlns:a16="http://schemas.microsoft.com/office/drawing/2014/main" id="{DD15AAD4-864E-4269-AB55-92DAA97EF034}"/>
              </a:ext>
            </a:extLst>
          </p:cNvPr>
          <p:cNvSpPr>
            <a:spLocks noGrp="1"/>
          </p:cNvSpPr>
          <p:nvPr>
            <p:ph idx="1"/>
          </p:nvPr>
        </p:nvSpPr>
        <p:spPr/>
        <p:txBody>
          <a:bodyPr/>
          <a:lstStyle/>
          <a:p>
            <a:r>
              <a:rPr lang="en-US" dirty="0">
                <a:hlinkClick r:id="rId2"/>
              </a:rPr>
              <a:t>https://powerbisp.com/sabados-de-power-bi</a:t>
            </a:r>
            <a:endParaRPr lang="en-US" dirty="0"/>
          </a:p>
          <a:p>
            <a:endParaRPr lang="en-US" dirty="0"/>
          </a:p>
          <a:p>
            <a:endParaRPr lang="en-US" dirty="0"/>
          </a:p>
          <a:p>
            <a:endParaRPr lang="en-US" dirty="0"/>
          </a:p>
          <a:p>
            <a:endParaRPr lang="en-US" dirty="0"/>
          </a:p>
          <a:p>
            <a:endParaRPr lang="en-US" dirty="0"/>
          </a:p>
          <a:p>
            <a:r>
              <a:rPr lang="es-ES" dirty="0"/>
              <a:t>Primera sesión programada</a:t>
            </a:r>
          </a:p>
          <a:p>
            <a:r>
              <a:rPr lang="es-ES" dirty="0"/>
              <a:t>10 de oct  – Contextos de evaluación en DAX </a:t>
            </a:r>
          </a:p>
        </p:txBody>
      </p:sp>
      <p:pic>
        <p:nvPicPr>
          <p:cNvPr id="5" name="Imagen 4">
            <a:extLst>
              <a:ext uri="{FF2B5EF4-FFF2-40B4-BE49-F238E27FC236}">
                <a16:creationId xmlns:a16="http://schemas.microsoft.com/office/drawing/2014/main" id="{462C7464-C4F7-4E6D-BB76-347EFB1EFC3A}"/>
              </a:ext>
            </a:extLst>
          </p:cNvPr>
          <p:cNvPicPr>
            <a:picLocks noChangeAspect="1"/>
          </p:cNvPicPr>
          <p:nvPr/>
        </p:nvPicPr>
        <p:blipFill>
          <a:blip r:embed="rId3"/>
          <a:stretch>
            <a:fillRect/>
          </a:stretch>
        </p:blipFill>
        <p:spPr>
          <a:xfrm>
            <a:off x="3539259" y="2034153"/>
            <a:ext cx="4089977" cy="2513952"/>
          </a:xfrm>
          <a:prstGeom prst="rect">
            <a:avLst/>
          </a:prstGeom>
        </p:spPr>
      </p:pic>
    </p:spTree>
    <p:extLst>
      <p:ext uri="{BB962C8B-B14F-4D97-AF65-F5344CB8AC3E}">
        <p14:creationId xmlns:p14="http://schemas.microsoft.com/office/powerpoint/2010/main" val="480074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EC3C91-263B-4D04-8509-0F8859DCFE4D}"/>
              </a:ext>
            </a:extLst>
          </p:cNvPr>
          <p:cNvSpPr>
            <a:spLocks noGrp="1"/>
          </p:cNvSpPr>
          <p:nvPr>
            <p:ph type="title"/>
          </p:nvPr>
        </p:nvSpPr>
        <p:spPr/>
        <p:txBody>
          <a:bodyPr/>
          <a:lstStyle/>
          <a:p>
            <a:r>
              <a:rPr lang="es-ES" dirty="0"/>
              <a:t>Azure </a:t>
            </a:r>
            <a:r>
              <a:rPr lang="en-US" dirty="0"/>
              <a:t>Heroes</a:t>
            </a:r>
          </a:p>
        </p:txBody>
      </p:sp>
      <p:sp>
        <p:nvSpPr>
          <p:cNvPr id="3" name="Marcador de contenido 2">
            <a:extLst>
              <a:ext uri="{FF2B5EF4-FFF2-40B4-BE49-F238E27FC236}">
                <a16:creationId xmlns:a16="http://schemas.microsoft.com/office/drawing/2014/main" id="{138E522E-A534-41C4-BDA1-C8AFE25E7AC2}"/>
              </a:ext>
            </a:extLst>
          </p:cNvPr>
          <p:cNvSpPr>
            <a:spLocks noGrp="1"/>
          </p:cNvSpPr>
          <p:nvPr>
            <p:ph idx="1"/>
          </p:nvPr>
        </p:nvSpPr>
        <p:spPr/>
        <p:txBody>
          <a:bodyPr/>
          <a:lstStyle/>
          <a:p>
            <a:r>
              <a:rPr lang="es-ES" dirty="0"/>
              <a:t>Reconocimiento desde Microsoft por el trabajo realizado</a:t>
            </a:r>
          </a:p>
          <a:p>
            <a:pPr lvl="1"/>
            <a:r>
              <a:rPr lang="en-US" dirty="0">
                <a:hlinkClick r:id="rId2"/>
              </a:rPr>
              <a:t>https://www.microsoft.com/skills/azureheroes</a:t>
            </a:r>
            <a:r>
              <a:rPr lang="en-US" dirty="0"/>
              <a:t> </a:t>
            </a:r>
          </a:p>
        </p:txBody>
      </p:sp>
      <p:pic>
        <p:nvPicPr>
          <p:cNvPr id="5" name="Imagen 4">
            <a:extLst>
              <a:ext uri="{FF2B5EF4-FFF2-40B4-BE49-F238E27FC236}">
                <a16:creationId xmlns:a16="http://schemas.microsoft.com/office/drawing/2014/main" id="{AC8022B2-85FB-43CC-9866-01391D495C6F}"/>
              </a:ext>
            </a:extLst>
          </p:cNvPr>
          <p:cNvPicPr>
            <a:picLocks noChangeAspect="1"/>
          </p:cNvPicPr>
          <p:nvPr/>
        </p:nvPicPr>
        <p:blipFill>
          <a:blip r:embed="rId3"/>
          <a:stretch>
            <a:fillRect/>
          </a:stretch>
        </p:blipFill>
        <p:spPr>
          <a:xfrm>
            <a:off x="4132254" y="2418422"/>
            <a:ext cx="4404995" cy="3432180"/>
          </a:xfrm>
          <a:prstGeom prst="rect">
            <a:avLst/>
          </a:prstGeom>
        </p:spPr>
      </p:pic>
    </p:spTree>
    <p:extLst>
      <p:ext uri="{BB962C8B-B14F-4D97-AF65-F5344CB8AC3E}">
        <p14:creationId xmlns:p14="http://schemas.microsoft.com/office/powerpoint/2010/main" val="4263674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5F27F7-2FD4-47F4-BB4A-7EE8B18AA93D}"/>
              </a:ext>
            </a:extLst>
          </p:cNvPr>
          <p:cNvSpPr>
            <a:spLocks noGrp="1"/>
          </p:cNvSpPr>
          <p:nvPr>
            <p:ph type="title"/>
          </p:nvPr>
        </p:nvSpPr>
        <p:spPr/>
        <p:txBody>
          <a:bodyPr>
            <a:normAutofit fontScale="90000"/>
          </a:bodyPr>
          <a:lstStyle/>
          <a:p>
            <a:r>
              <a:rPr lang="es-ES" dirty="0"/>
              <a:t>Foro Power BI </a:t>
            </a:r>
            <a:r>
              <a:rPr lang="en-US" dirty="0"/>
              <a:t>Team</a:t>
            </a:r>
            <a:r>
              <a:rPr lang="es-ES" dirty="0"/>
              <a:t> y </a:t>
            </a:r>
            <a:br>
              <a:rPr lang="es-ES" dirty="0"/>
            </a:br>
            <a:r>
              <a:rPr lang="es-ES" dirty="0"/>
              <a:t>comunidad en español</a:t>
            </a:r>
            <a:endParaRPr lang="en-US" dirty="0"/>
          </a:p>
        </p:txBody>
      </p:sp>
      <p:sp>
        <p:nvSpPr>
          <p:cNvPr id="3" name="Marcador de contenido 2">
            <a:extLst>
              <a:ext uri="{FF2B5EF4-FFF2-40B4-BE49-F238E27FC236}">
                <a16:creationId xmlns:a16="http://schemas.microsoft.com/office/drawing/2014/main" id="{42736DE2-6009-4498-9EF9-4113DFAB87FF}"/>
              </a:ext>
            </a:extLst>
          </p:cNvPr>
          <p:cNvSpPr>
            <a:spLocks noGrp="1"/>
          </p:cNvSpPr>
          <p:nvPr>
            <p:ph idx="1"/>
          </p:nvPr>
        </p:nvSpPr>
        <p:spPr/>
        <p:txBody>
          <a:bodyPr/>
          <a:lstStyle/>
          <a:p>
            <a:r>
              <a:rPr lang="en-US" dirty="0">
                <a:hlinkClick r:id="rId2"/>
              </a:rPr>
              <a:t>https://community.powerbi.com/t5/Power-BI-Spanish-Community/ct-p/pbi_spanish</a:t>
            </a:r>
            <a:endParaRPr lang="en-US" dirty="0"/>
          </a:p>
          <a:p>
            <a:pPr lvl="1"/>
            <a:r>
              <a:rPr lang="en-US" dirty="0"/>
              <a:t>Accede </a:t>
            </a:r>
            <a:r>
              <a:rPr lang="es-ES" dirty="0"/>
              <a:t>al foro</a:t>
            </a:r>
          </a:p>
          <a:p>
            <a:pPr lvl="1"/>
            <a:r>
              <a:rPr lang="es-ES" dirty="0"/>
              <a:t>Participa</a:t>
            </a:r>
          </a:p>
          <a:p>
            <a:pPr lvl="1"/>
            <a:r>
              <a:rPr lang="es-ES" dirty="0"/>
              <a:t>Trastea </a:t>
            </a:r>
            <a:r>
              <a:rPr lang="es-ES" dirty="0">
                <a:sym typeface="Wingdings" panose="05000000000000000000" pitchFamily="2" charset="2"/>
              </a:rPr>
              <a:t></a:t>
            </a:r>
            <a:endParaRPr lang="es-ES" dirty="0"/>
          </a:p>
          <a:p>
            <a:pPr lvl="1"/>
            <a:r>
              <a:rPr lang="es-ES" dirty="0"/>
              <a:t>Aporta </a:t>
            </a:r>
            <a:r>
              <a:rPr lang="en-US" dirty="0"/>
              <a:t>feedback </a:t>
            </a:r>
          </a:p>
        </p:txBody>
      </p:sp>
      <p:pic>
        <p:nvPicPr>
          <p:cNvPr id="5" name="Imagen 4">
            <a:extLst>
              <a:ext uri="{FF2B5EF4-FFF2-40B4-BE49-F238E27FC236}">
                <a16:creationId xmlns:a16="http://schemas.microsoft.com/office/drawing/2014/main" id="{9FD8C6AB-554A-40E1-A343-377E71F349A1}"/>
              </a:ext>
            </a:extLst>
          </p:cNvPr>
          <p:cNvPicPr>
            <a:picLocks noChangeAspect="1"/>
          </p:cNvPicPr>
          <p:nvPr/>
        </p:nvPicPr>
        <p:blipFill>
          <a:blip r:embed="rId3"/>
          <a:stretch>
            <a:fillRect/>
          </a:stretch>
        </p:blipFill>
        <p:spPr>
          <a:xfrm>
            <a:off x="5988013" y="1931259"/>
            <a:ext cx="5289664" cy="3774086"/>
          </a:xfrm>
          <a:prstGeom prst="rect">
            <a:avLst/>
          </a:prstGeom>
        </p:spPr>
      </p:pic>
    </p:spTree>
    <p:extLst>
      <p:ext uri="{BB962C8B-B14F-4D97-AF65-F5344CB8AC3E}">
        <p14:creationId xmlns:p14="http://schemas.microsoft.com/office/powerpoint/2010/main" val="1509333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r>
              <a:rPr lang="es-ES"/>
              <a:t>Power </a:t>
            </a:r>
            <a:r>
              <a:rPr lang="en-US"/>
              <a:t>Platform</a:t>
            </a:r>
            <a:r>
              <a:rPr lang="es-ES"/>
              <a:t> España - Equipo</a:t>
            </a:r>
          </a:p>
        </p:txBody>
      </p:sp>
      <p:sp>
        <p:nvSpPr>
          <p:cNvPr id="6" name="Marcador de contenido 5">
            <a:extLst>
              <a:ext uri="{FF2B5EF4-FFF2-40B4-BE49-F238E27FC236}">
                <a16:creationId xmlns:a16="http://schemas.microsoft.com/office/drawing/2014/main" id="{787316FB-0AF0-4F93-813D-77F72A8AAD15}"/>
              </a:ext>
            </a:extLst>
          </p:cNvPr>
          <p:cNvSpPr>
            <a:spLocks noGrp="1"/>
          </p:cNvSpPr>
          <p:nvPr>
            <p:ph idx="1"/>
          </p:nvPr>
        </p:nvSpPr>
        <p:spPr>
          <a:xfrm>
            <a:off x="838200" y="1460499"/>
            <a:ext cx="10515600" cy="4583249"/>
          </a:xfrm>
        </p:spPr>
        <p:txBody>
          <a:bodyPr>
            <a:normAutofit fontScale="92500" lnSpcReduction="10000"/>
          </a:bodyPr>
          <a:lstStyle/>
          <a:p>
            <a:r>
              <a:rPr lang="es-ES"/>
              <a:t>Trabajo en equipo desde el </a:t>
            </a:r>
            <a:r>
              <a:rPr lang="en-US"/>
              <a:t>Teams Power Platform </a:t>
            </a:r>
            <a:r>
              <a:rPr lang="es-ES"/>
              <a:t>España</a:t>
            </a:r>
          </a:p>
          <a:p>
            <a:r>
              <a:rPr lang="es-ES"/>
              <a:t>Canal </a:t>
            </a:r>
            <a:r>
              <a:rPr lang="en-US"/>
              <a:t>YouTube</a:t>
            </a:r>
          </a:p>
          <a:p>
            <a:pPr lvl="1"/>
            <a:r>
              <a:rPr lang="en-US">
                <a:hlinkClick r:id="rId3"/>
              </a:rPr>
              <a:t>https://www.youtube.com/channel/UCkqay02p7E15AzFLsiCYYRA</a:t>
            </a:r>
            <a:endParaRPr lang="en-US"/>
          </a:p>
          <a:p>
            <a:r>
              <a:rPr lang="es-ES"/>
              <a:t>Repositorio materiales en GitHub</a:t>
            </a:r>
          </a:p>
          <a:p>
            <a:pPr lvl="1"/>
            <a:r>
              <a:rPr lang="en-US">
                <a:hlinkClick r:id="rId4"/>
              </a:rPr>
              <a:t>https://github.com/sugcat/power-platform-spain/tree/master/materiales-sesiones</a:t>
            </a:r>
            <a:endParaRPr lang="en-US"/>
          </a:p>
          <a:p>
            <a:r>
              <a:rPr lang="es-ES"/>
              <a:t>Eventos en comunidades </a:t>
            </a:r>
          </a:p>
          <a:p>
            <a:pPr lvl="1"/>
            <a:r>
              <a:rPr lang="es-ES"/>
              <a:t>SUGCAT, PUG en Barcelona y Albacete, y </a:t>
            </a:r>
          </a:p>
          <a:p>
            <a:pPr lvl="1"/>
            <a:r>
              <a:rPr lang="en-US"/>
              <a:t>Power Platform </a:t>
            </a:r>
            <a:r>
              <a:rPr lang="es-ES"/>
              <a:t>en Murcia y Valencia</a:t>
            </a:r>
          </a:p>
          <a:p>
            <a:r>
              <a:rPr lang="es-ES"/>
              <a:t>Expansión</a:t>
            </a:r>
            <a:r>
              <a:rPr lang="en-US"/>
              <a:t> a LATAM</a:t>
            </a:r>
          </a:p>
          <a:p>
            <a:pPr lvl="1"/>
            <a:r>
              <a:rPr lang="es-ES"/>
              <a:t>Incorporación</a:t>
            </a:r>
            <a:r>
              <a:rPr lang="en-US"/>
              <a:t> </a:t>
            </a:r>
            <a:r>
              <a:rPr lang="es-ES"/>
              <a:t>desde</a:t>
            </a:r>
            <a:r>
              <a:rPr lang="en-US"/>
              <a:t> LATAM a las </a:t>
            </a:r>
            <a:r>
              <a:rPr lang="es-ES"/>
              <a:t>comunidades locales</a:t>
            </a:r>
          </a:p>
          <a:p>
            <a:pPr lvl="1"/>
            <a:r>
              <a:rPr lang="es-ES"/>
              <a:t>Participación en eventos LATAM</a:t>
            </a:r>
          </a:p>
          <a:p>
            <a:pPr lvl="1"/>
            <a:endParaRPr lang="en-US"/>
          </a:p>
        </p:txBody>
      </p:sp>
    </p:spTree>
    <p:extLst>
      <p:ext uri="{BB962C8B-B14F-4D97-AF65-F5344CB8AC3E}">
        <p14:creationId xmlns:p14="http://schemas.microsoft.com/office/powerpoint/2010/main" val="3316891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normAutofit/>
          </a:bodyPr>
          <a:lstStyle/>
          <a:p>
            <a:r>
              <a:rPr lang="es-ES"/>
              <a:t>Iniciativas</a:t>
            </a:r>
          </a:p>
        </p:txBody>
      </p:sp>
      <p:sp>
        <p:nvSpPr>
          <p:cNvPr id="4" name="Marcador de contenido 3">
            <a:extLst>
              <a:ext uri="{FF2B5EF4-FFF2-40B4-BE49-F238E27FC236}">
                <a16:creationId xmlns:a16="http://schemas.microsoft.com/office/drawing/2014/main" id="{C94E60A6-DDC7-40D1-9549-C79EDA4D0E5F}"/>
              </a:ext>
            </a:extLst>
          </p:cNvPr>
          <p:cNvSpPr>
            <a:spLocks noGrp="1"/>
          </p:cNvSpPr>
          <p:nvPr>
            <p:ph idx="1"/>
          </p:nvPr>
        </p:nvSpPr>
        <p:spPr/>
        <p:txBody>
          <a:bodyPr/>
          <a:lstStyle/>
          <a:p>
            <a:r>
              <a:rPr lang="es-ES"/>
              <a:t>Proyecto #ESPowerPlatform</a:t>
            </a:r>
          </a:p>
          <a:p>
            <a:pPr lvl="1"/>
            <a:r>
              <a:rPr lang="en-US">
                <a:hlinkClick r:id="rId3"/>
              </a:rPr>
              <a:t>https://espowerplatform.powerappsportals.com/</a:t>
            </a:r>
            <a:endParaRPr lang="es-ES"/>
          </a:p>
          <a:p>
            <a:r>
              <a:rPr lang="es-ES"/>
              <a:t>Grupos en </a:t>
            </a:r>
            <a:r>
              <a:rPr lang="en-US"/>
              <a:t>Telegram</a:t>
            </a:r>
          </a:p>
          <a:p>
            <a:pPr lvl="1"/>
            <a:r>
              <a:rPr lang="en-US">
                <a:hlinkClick r:id="rId4"/>
              </a:rPr>
              <a:t>https://web.telegram.org/#/im?p=@powerbiespanol</a:t>
            </a:r>
            <a:endParaRPr lang="en-US"/>
          </a:p>
          <a:p>
            <a:pPr lvl="1"/>
            <a:r>
              <a:rPr lang="en-US">
                <a:hlinkClick r:id="rId5"/>
              </a:rPr>
              <a:t>https://web.telegram.org/#/im?p=@EsPowerPlatform</a:t>
            </a:r>
            <a:endParaRPr lang="en-US"/>
          </a:p>
          <a:p>
            <a:pPr lvl="1"/>
            <a:r>
              <a:rPr lang="en-US">
                <a:hlinkClick r:id="rId6"/>
              </a:rPr>
              <a:t>https://web.telegram.org/#/im?p=s1458643491_5140183250967085330</a:t>
            </a:r>
            <a:r>
              <a:rPr lang="en-US"/>
              <a:t> </a:t>
            </a:r>
          </a:p>
          <a:p>
            <a:r>
              <a:rPr lang="en-US"/>
              <a:t>Power Quiz (en </a:t>
            </a:r>
            <a:r>
              <a:rPr lang="en-US" err="1"/>
              <a:t>Español</a:t>
            </a:r>
            <a:r>
              <a:rPr lang="en-US"/>
              <a:t>!!)</a:t>
            </a:r>
          </a:p>
          <a:p>
            <a:pPr lvl="1"/>
            <a:r>
              <a:rPr lang="en-US"/>
              <a:t>Power BI</a:t>
            </a:r>
          </a:p>
          <a:p>
            <a:pPr lvl="1"/>
            <a:r>
              <a:rPr lang="en-US"/>
              <a:t>Power Platform</a:t>
            </a:r>
          </a:p>
          <a:p>
            <a:endParaRPr lang="en-US"/>
          </a:p>
        </p:txBody>
      </p:sp>
    </p:spTree>
    <p:extLst>
      <p:ext uri="{BB962C8B-B14F-4D97-AF65-F5344CB8AC3E}">
        <p14:creationId xmlns:p14="http://schemas.microsoft.com/office/powerpoint/2010/main" val="2413476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normAutofit/>
          </a:bodyPr>
          <a:lstStyle/>
          <a:p>
            <a:r>
              <a:rPr lang="es-ES"/>
              <a:t>Resultados Encuesta</a:t>
            </a:r>
          </a:p>
        </p:txBody>
      </p:sp>
      <p:sp>
        <p:nvSpPr>
          <p:cNvPr id="9" name="CuadroTexto 8">
            <a:extLst>
              <a:ext uri="{FF2B5EF4-FFF2-40B4-BE49-F238E27FC236}">
                <a16:creationId xmlns:a16="http://schemas.microsoft.com/office/drawing/2014/main" id="{8F839068-D445-4100-8FC2-687E2E793A4E}"/>
              </a:ext>
            </a:extLst>
          </p:cNvPr>
          <p:cNvSpPr txBox="1"/>
          <p:nvPr/>
        </p:nvSpPr>
        <p:spPr>
          <a:xfrm>
            <a:off x="9101959" y="5422269"/>
            <a:ext cx="2605004" cy="369332"/>
          </a:xfrm>
          <a:prstGeom prst="rect">
            <a:avLst/>
          </a:prstGeom>
          <a:noFill/>
        </p:spPr>
        <p:txBody>
          <a:bodyPr wrap="square">
            <a:spAutoFit/>
          </a:bodyPr>
          <a:lstStyle/>
          <a:p>
            <a:r>
              <a:rPr lang="es-ES">
                <a:hlinkClick r:id="rId3"/>
              </a:rPr>
              <a:t>https://bit.ly/2TKLRJG</a:t>
            </a:r>
            <a:endParaRPr lang="es-ES"/>
          </a:p>
        </p:txBody>
      </p:sp>
      <p:pic>
        <p:nvPicPr>
          <p:cNvPr id="4" name="Imagen 3">
            <a:extLst>
              <a:ext uri="{FF2B5EF4-FFF2-40B4-BE49-F238E27FC236}">
                <a16:creationId xmlns:a16="http://schemas.microsoft.com/office/drawing/2014/main" id="{0DD69712-1FF6-4B2F-83A9-9CF637AF22C2}"/>
              </a:ext>
            </a:extLst>
          </p:cNvPr>
          <p:cNvPicPr>
            <a:picLocks noChangeAspect="1"/>
          </p:cNvPicPr>
          <p:nvPr/>
        </p:nvPicPr>
        <p:blipFill>
          <a:blip r:embed="rId4"/>
          <a:stretch>
            <a:fillRect/>
          </a:stretch>
        </p:blipFill>
        <p:spPr>
          <a:xfrm>
            <a:off x="838200" y="1261648"/>
            <a:ext cx="7931760" cy="4345287"/>
          </a:xfrm>
          <a:prstGeom prst="rect">
            <a:avLst/>
          </a:prstGeom>
        </p:spPr>
      </p:pic>
    </p:spTree>
    <p:extLst>
      <p:ext uri="{BB962C8B-B14F-4D97-AF65-F5344CB8AC3E}">
        <p14:creationId xmlns:p14="http://schemas.microsoft.com/office/powerpoint/2010/main" val="2821125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r>
              <a:rPr lang="es-ES"/>
              <a:t>Eventos Power </a:t>
            </a:r>
            <a:r>
              <a:rPr lang="en-US"/>
              <a:t>Platform</a:t>
            </a:r>
            <a:r>
              <a:rPr lang="es-ES"/>
              <a:t> España</a:t>
            </a:r>
          </a:p>
        </p:txBody>
      </p:sp>
      <p:sp>
        <p:nvSpPr>
          <p:cNvPr id="6" name="Marcador de contenido 5">
            <a:extLst>
              <a:ext uri="{FF2B5EF4-FFF2-40B4-BE49-F238E27FC236}">
                <a16:creationId xmlns:a16="http://schemas.microsoft.com/office/drawing/2014/main" id="{787316FB-0AF0-4F93-813D-77F72A8AAD15}"/>
              </a:ext>
            </a:extLst>
          </p:cNvPr>
          <p:cNvSpPr>
            <a:spLocks noGrp="1"/>
          </p:cNvSpPr>
          <p:nvPr>
            <p:ph idx="1"/>
          </p:nvPr>
        </p:nvSpPr>
        <p:spPr/>
        <p:txBody>
          <a:bodyPr/>
          <a:lstStyle/>
          <a:p>
            <a:r>
              <a:rPr lang="es-ES" dirty="0"/>
              <a:t>Fecha: 06.10</a:t>
            </a:r>
          </a:p>
          <a:p>
            <a:r>
              <a:rPr lang="es-ES" dirty="0"/>
              <a:t>Power BI </a:t>
            </a:r>
            <a:r>
              <a:rPr lang="es-ES" dirty="0" err="1"/>
              <a:t>User</a:t>
            </a:r>
            <a:r>
              <a:rPr lang="es-ES" dirty="0"/>
              <a:t> </a:t>
            </a:r>
            <a:r>
              <a:rPr lang="es-ES" dirty="0" err="1"/>
              <a:t>Group</a:t>
            </a:r>
            <a:r>
              <a:rPr lang="es-ES" dirty="0"/>
              <a:t> Barcelona</a:t>
            </a:r>
          </a:p>
          <a:p>
            <a:pPr lvl="1"/>
            <a:r>
              <a:rPr lang="es-ES" dirty="0">
                <a:hlinkClick r:id="rId3"/>
              </a:rPr>
              <a:t>https://www.meetup.com/es-ES/Power-BI-Barcelona/events/273166601/</a:t>
            </a:r>
            <a:r>
              <a:rPr lang="es-ES" dirty="0"/>
              <a:t> </a:t>
            </a:r>
          </a:p>
          <a:p>
            <a:endParaRPr lang="es-ES" dirty="0"/>
          </a:p>
          <a:p>
            <a:endParaRPr lang="es-ES" dirty="0"/>
          </a:p>
          <a:p>
            <a:endParaRPr lang="es-ES" dirty="0"/>
          </a:p>
          <a:p>
            <a:endParaRPr lang="es-ES" dirty="0"/>
          </a:p>
          <a:p>
            <a:endParaRPr lang="es-ES" dirty="0"/>
          </a:p>
          <a:p>
            <a:pPr lvl="1"/>
            <a:r>
              <a:rPr lang="es-ES" dirty="0"/>
              <a:t>👏👍🙂</a:t>
            </a:r>
            <a:endParaRPr lang="en-US" dirty="0"/>
          </a:p>
        </p:txBody>
      </p:sp>
      <p:pic>
        <p:nvPicPr>
          <p:cNvPr id="11" name="Imagen 10">
            <a:extLst>
              <a:ext uri="{FF2B5EF4-FFF2-40B4-BE49-F238E27FC236}">
                <a16:creationId xmlns:a16="http://schemas.microsoft.com/office/drawing/2014/main" id="{57EDDEBB-84E3-4A3D-9A62-1E0955A20E97}"/>
              </a:ext>
            </a:extLst>
          </p:cNvPr>
          <p:cNvPicPr>
            <a:picLocks noChangeAspect="1"/>
          </p:cNvPicPr>
          <p:nvPr/>
        </p:nvPicPr>
        <p:blipFill>
          <a:blip r:embed="rId4"/>
          <a:stretch>
            <a:fillRect/>
          </a:stretch>
        </p:blipFill>
        <p:spPr>
          <a:xfrm>
            <a:off x="3404616" y="2830487"/>
            <a:ext cx="5382768" cy="2981351"/>
          </a:xfrm>
          <a:prstGeom prst="rect">
            <a:avLst/>
          </a:prstGeom>
        </p:spPr>
      </p:pic>
    </p:spTree>
    <p:extLst>
      <p:ext uri="{BB962C8B-B14F-4D97-AF65-F5344CB8AC3E}">
        <p14:creationId xmlns:p14="http://schemas.microsoft.com/office/powerpoint/2010/main" val="2539143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r>
              <a:rPr lang="es-ES"/>
              <a:t>Eventos Power </a:t>
            </a:r>
            <a:r>
              <a:rPr lang="en-US"/>
              <a:t>Platform</a:t>
            </a:r>
            <a:r>
              <a:rPr lang="es-ES"/>
              <a:t> España</a:t>
            </a:r>
          </a:p>
        </p:txBody>
      </p:sp>
      <p:sp>
        <p:nvSpPr>
          <p:cNvPr id="6" name="Marcador de contenido 5">
            <a:extLst>
              <a:ext uri="{FF2B5EF4-FFF2-40B4-BE49-F238E27FC236}">
                <a16:creationId xmlns:a16="http://schemas.microsoft.com/office/drawing/2014/main" id="{787316FB-0AF0-4F93-813D-77F72A8AAD15}"/>
              </a:ext>
            </a:extLst>
          </p:cNvPr>
          <p:cNvSpPr>
            <a:spLocks noGrp="1"/>
          </p:cNvSpPr>
          <p:nvPr>
            <p:ph idx="1"/>
          </p:nvPr>
        </p:nvSpPr>
        <p:spPr/>
        <p:txBody>
          <a:bodyPr>
            <a:normAutofit/>
          </a:bodyPr>
          <a:lstStyle/>
          <a:p>
            <a:r>
              <a:rPr lang="es-ES" dirty="0"/>
              <a:t>Fecha: 08.10</a:t>
            </a:r>
          </a:p>
          <a:p>
            <a:r>
              <a:rPr lang="es-ES" dirty="0"/>
              <a:t>Power </a:t>
            </a:r>
            <a:r>
              <a:rPr lang="en-US" dirty="0"/>
              <a:t>Platform</a:t>
            </a:r>
            <a:r>
              <a:rPr lang="es-ES" dirty="0"/>
              <a:t> Murcia </a:t>
            </a:r>
          </a:p>
          <a:p>
            <a:pPr lvl="1"/>
            <a:r>
              <a:rPr lang="es-ES" sz="2000" dirty="0">
                <a:hlinkClick r:id="rId3"/>
              </a:rPr>
              <a:t>https://www.meetup.com/es-ES/Power-Platform-Murcia/events/273561886/</a:t>
            </a:r>
            <a:r>
              <a:rPr lang="es-ES" sz="2000" dirty="0"/>
              <a:t> </a:t>
            </a:r>
          </a:p>
          <a:p>
            <a:endParaRPr lang="es-ES" dirty="0"/>
          </a:p>
          <a:p>
            <a:endParaRPr lang="es-ES" dirty="0"/>
          </a:p>
          <a:p>
            <a:endParaRPr lang="es-ES" dirty="0"/>
          </a:p>
          <a:p>
            <a:endParaRPr lang="es-ES" dirty="0"/>
          </a:p>
          <a:p>
            <a:endParaRPr lang="es-ES" dirty="0"/>
          </a:p>
          <a:p>
            <a:pPr lvl="1"/>
            <a:r>
              <a:rPr lang="es-ES" dirty="0"/>
              <a:t>👏👍🙂</a:t>
            </a:r>
            <a:endParaRPr lang="en-US" dirty="0"/>
          </a:p>
        </p:txBody>
      </p:sp>
      <p:pic>
        <p:nvPicPr>
          <p:cNvPr id="4" name="Imagen 3">
            <a:extLst>
              <a:ext uri="{FF2B5EF4-FFF2-40B4-BE49-F238E27FC236}">
                <a16:creationId xmlns:a16="http://schemas.microsoft.com/office/drawing/2014/main" id="{11A4048A-DE79-4C3E-8775-E2D38B46D3D5}"/>
              </a:ext>
            </a:extLst>
          </p:cNvPr>
          <p:cNvPicPr>
            <a:picLocks noChangeAspect="1"/>
          </p:cNvPicPr>
          <p:nvPr/>
        </p:nvPicPr>
        <p:blipFill>
          <a:blip r:embed="rId4"/>
          <a:stretch>
            <a:fillRect/>
          </a:stretch>
        </p:blipFill>
        <p:spPr>
          <a:xfrm>
            <a:off x="3461006" y="2893270"/>
            <a:ext cx="5811000" cy="2918568"/>
          </a:xfrm>
          <a:prstGeom prst="rect">
            <a:avLst/>
          </a:prstGeom>
        </p:spPr>
      </p:pic>
    </p:spTree>
    <p:extLst>
      <p:ext uri="{BB962C8B-B14F-4D97-AF65-F5344CB8AC3E}">
        <p14:creationId xmlns:p14="http://schemas.microsoft.com/office/powerpoint/2010/main" val="657582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B694364-BCB6-46DE-8C84-381039BE8D7A}"/>
              </a:ext>
            </a:extLst>
          </p:cNvPr>
          <p:cNvSpPr>
            <a:spLocks noGrp="1"/>
          </p:cNvSpPr>
          <p:nvPr>
            <p:ph type="title"/>
          </p:nvPr>
        </p:nvSpPr>
        <p:spPr/>
        <p:txBody>
          <a:bodyPr/>
          <a:lstStyle/>
          <a:p>
            <a:r>
              <a:rPr lang="es-ES"/>
              <a:t>Agenda </a:t>
            </a:r>
            <a:endParaRPr lang="en-US"/>
          </a:p>
        </p:txBody>
      </p:sp>
      <p:sp>
        <p:nvSpPr>
          <p:cNvPr id="5" name="Marcador de contenido 4">
            <a:extLst>
              <a:ext uri="{FF2B5EF4-FFF2-40B4-BE49-F238E27FC236}">
                <a16:creationId xmlns:a16="http://schemas.microsoft.com/office/drawing/2014/main" id="{3192032A-BF72-4200-A60E-79CE69BAAD22}"/>
              </a:ext>
            </a:extLst>
          </p:cNvPr>
          <p:cNvSpPr>
            <a:spLocks noGrp="1"/>
          </p:cNvSpPr>
          <p:nvPr>
            <p:ph idx="1"/>
          </p:nvPr>
        </p:nvSpPr>
        <p:spPr/>
        <p:txBody>
          <a:bodyPr/>
          <a:lstStyle/>
          <a:p>
            <a:r>
              <a:rPr lang="es-ES" dirty="0"/>
              <a:t>17:45 - Apertura de sala de reunión para saludos y ajustes 🤗</a:t>
            </a:r>
          </a:p>
          <a:p>
            <a:r>
              <a:rPr lang="es-ES" dirty="0"/>
              <a:t>18:00 - Introducción (equipo </a:t>
            </a:r>
            <a:r>
              <a:rPr lang="en-US" dirty="0"/>
              <a:t>Power Platform </a:t>
            </a:r>
            <a:r>
              <a:rPr lang="es-ES" dirty="0"/>
              <a:t>Madrid-España)</a:t>
            </a:r>
          </a:p>
          <a:p>
            <a:r>
              <a:rPr lang="es-ES" dirty="0"/>
              <a:t>18:15 - Sesión</a:t>
            </a:r>
          </a:p>
          <a:p>
            <a:r>
              <a:rPr lang="es-ES" dirty="0"/>
              <a:t>19:00 - Cierre (equipo </a:t>
            </a:r>
            <a:r>
              <a:rPr lang="en-US" dirty="0"/>
              <a:t>Power Platform </a:t>
            </a:r>
            <a:r>
              <a:rPr lang="es-ES" dirty="0"/>
              <a:t>Madrid-España)</a:t>
            </a:r>
          </a:p>
          <a:p>
            <a:r>
              <a:rPr lang="es-ES" dirty="0"/>
              <a:t>19:15 - </a:t>
            </a:r>
            <a:r>
              <a:rPr lang="en-US" dirty="0"/>
              <a:t>Networking</a:t>
            </a:r>
            <a:r>
              <a:rPr lang="es-ES" dirty="0"/>
              <a:t> a libre demanda 😀🖐</a:t>
            </a:r>
          </a:p>
          <a:p>
            <a:pPr marL="0" indent="0">
              <a:buNone/>
            </a:pPr>
            <a:endParaRPr lang="en-US" dirty="0"/>
          </a:p>
        </p:txBody>
      </p:sp>
    </p:spTree>
    <p:extLst>
      <p:ext uri="{BB962C8B-B14F-4D97-AF65-F5344CB8AC3E}">
        <p14:creationId xmlns:p14="http://schemas.microsoft.com/office/powerpoint/2010/main" val="16982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r>
              <a:rPr lang="es-ES"/>
              <a:t>Eventos Power </a:t>
            </a:r>
            <a:r>
              <a:rPr lang="en-US"/>
              <a:t>Platform</a:t>
            </a:r>
            <a:r>
              <a:rPr lang="es-ES"/>
              <a:t> España</a:t>
            </a:r>
          </a:p>
        </p:txBody>
      </p:sp>
      <p:sp>
        <p:nvSpPr>
          <p:cNvPr id="6" name="Marcador de contenido 5">
            <a:extLst>
              <a:ext uri="{FF2B5EF4-FFF2-40B4-BE49-F238E27FC236}">
                <a16:creationId xmlns:a16="http://schemas.microsoft.com/office/drawing/2014/main" id="{787316FB-0AF0-4F93-813D-77F72A8AAD15}"/>
              </a:ext>
            </a:extLst>
          </p:cNvPr>
          <p:cNvSpPr>
            <a:spLocks noGrp="1"/>
          </p:cNvSpPr>
          <p:nvPr>
            <p:ph idx="1"/>
          </p:nvPr>
        </p:nvSpPr>
        <p:spPr/>
        <p:txBody>
          <a:bodyPr/>
          <a:lstStyle/>
          <a:p>
            <a:r>
              <a:rPr lang="es-ES" dirty="0"/>
              <a:t>Fecha: 15.10</a:t>
            </a:r>
          </a:p>
          <a:p>
            <a:pPr lvl="1"/>
            <a:r>
              <a:rPr lang="en-US" dirty="0" err="1"/>
              <a:t>Collabdays</a:t>
            </a:r>
            <a:r>
              <a:rPr lang="es-ES" dirty="0"/>
              <a:t> Barcelona</a:t>
            </a:r>
          </a:p>
          <a:p>
            <a:pPr lvl="1"/>
            <a:r>
              <a:rPr lang="es-ES" dirty="0">
                <a:hlinkClick r:id="rId3"/>
              </a:rPr>
              <a:t>https://www.collabdays.org/2020-barcelona/</a:t>
            </a:r>
            <a:r>
              <a:rPr lang="es-ES" dirty="0"/>
              <a:t> </a:t>
            </a:r>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r>
              <a:rPr lang="es-ES" dirty="0"/>
              <a:t>👏👍🙂</a:t>
            </a:r>
            <a:endParaRPr lang="en-US" dirty="0"/>
          </a:p>
        </p:txBody>
      </p:sp>
      <p:pic>
        <p:nvPicPr>
          <p:cNvPr id="4" name="Imagen 3">
            <a:extLst>
              <a:ext uri="{FF2B5EF4-FFF2-40B4-BE49-F238E27FC236}">
                <a16:creationId xmlns:a16="http://schemas.microsoft.com/office/drawing/2014/main" id="{6AC99948-EC56-4132-86B4-852FA08EF421}"/>
              </a:ext>
            </a:extLst>
          </p:cNvPr>
          <p:cNvPicPr>
            <a:picLocks noChangeAspect="1"/>
          </p:cNvPicPr>
          <p:nvPr/>
        </p:nvPicPr>
        <p:blipFill>
          <a:blip r:embed="rId4"/>
          <a:stretch>
            <a:fillRect/>
          </a:stretch>
        </p:blipFill>
        <p:spPr>
          <a:xfrm>
            <a:off x="3686498" y="2733324"/>
            <a:ext cx="4819004" cy="3078514"/>
          </a:xfrm>
          <a:prstGeom prst="rect">
            <a:avLst/>
          </a:prstGeom>
        </p:spPr>
      </p:pic>
    </p:spTree>
    <p:extLst>
      <p:ext uri="{BB962C8B-B14F-4D97-AF65-F5344CB8AC3E}">
        <p14:creationId xmlns:p14="http://schemas.microsoft.com/office/powerpoint/2010/main" val="1380993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43969E-756C-414A-9F25-16B1D6FADF54}"/>
              </a:ext>
            </a:extLst>
          </p:cNvPr>
          <p:cNvSpPr>
            <a:spLocks noGrp="1"/>
          </p:cNvSpPr>
          <p:nvPr>
            <p:ph type="title"/>
          </p:nvPr>
        </p:nvSpPr>
        <p:spPr/>
        <p:txBody>
          <a:bodyPr/>
          <a:lstStyle/>
          <a:p>
            <a:r>
              <a:rPr lang="en-US" dirty="0"/>
              <a:t>Microsoft Ignite 2020 - Book of news </a:t>
            </a:r>
          </a:p>
        </p:txBody>
      </p:sp>
      <p:sp>
        <p:nvSpPr>
          <p:cNvPr id="3" name="Marcador de contenido 2">
            <a:extLst>
              <a:ext uri="{FF2B5EF4-FFF2-40B4-BE49-F238E27FC236}">
                <a16:creationId xmlns:a16="http://schemas.microsoft.com/office/drawing/2014/main" id="{118C3E3D-EAD9-41DD-B8DA-3D01E9120B29}"/>
              </a:ext>
            </a:extLst>
          </p:cNvPr>
          <p:cNvSpPr>
            <a:spLocks noGrp="1"/>
          </p:cNvSpPr>
          <p:nvPr>
            <p:ph idx="1"/>
          </p:nvPr>
        </p:nvSpPr>
        <p:spPr/>
        <p:txBody>
          <a:bodyPr/>
          <a:lstStyle/>
          <a:p>
            <a:r>
              <a:rPr lang="en-US" dirty="0">
                <a:hlinkClick r:id="rId2"/>
              </a:rPr>
              <a:t>https://news.microsoft.com/ignite-2020-book-of-news-espanol/</a:t>
            </a:r>
            <a:r>
              <a:rPr lang="en-US" dirty="0"/>
              <a:t>  </a:t>
            </a:r>
          </a:p>
        </p:txBody>
      </p:sp>
      <p:pic>
        <p:nvPicPr>
          <p:cNvPr id="6" name="Imagen 5">
            <a:extLst>
              <a:ext uri="{FF2B5EF4-FFF2-40B4-BE49-F238E27FC236}">
                <a16:creationId xmlns:a16="http://schemas.microsoft.com/office/drawing/2014/main" id="{3C7A1959-B4D4-4598-B2FD-326AD2A2681A}"/>
              </a:ext>
            </a:extLst>
          </p:cNvPr>
          <p:cNvPicPr>
            <a:picLocks noChangeAspect="1"/>
          </p:cNvPicPr>
          <p:nvPr/>
        </p:nvPicPr>
        <p:blipFill>
          <a:blip r:embed="rId3"/>
          <a:stretch>
            <a:fillRect/>
          </a:stretch>
        </p:blipFill>
        <p:spPr>
          <a:xfrm>
            <a:off x="3051955" y="1880694"/>
            <a:ext cx="6088089" cy="3996476"/>
          </a:xfrm>
          <a:prstGeom prst="rect">
            <a:avLst/>
          </a:prstGeom>
        </p:spPr>
      </p:pic>
    </p:spTree>
    <p:extLst>
      <p:ext uri="{BB962C8B-B14F-4D97-AF65-F5344CB8AC3E}">
        <p14:creationId xmlns:p14="http://schemas.microsoft.com/office/powerpoint/2010/main" val="1164091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r>
              <a:rPr lang="es-ES"/>
              <a:t>Artículos y Sitios Destacados</a:t>
            </a:r>
          </a:p>
        </p:txBody>
      </p:sp>
      <p:sp>
        <p:nvSpPr>
          <p:cNvPr id="7" name="Title 1">
            <a:extLst>
              <a:ext uri="{FF2B5EF4-FFF2-40B4-BE49-F238E27FC236}">
                <a16:creationId xmlns:a16="http://schemas.microsoft.com/office/drawing/2014/main" id="{4C05AFB3-21C5-4FE0-8328-F0BB0E6B2E08}"/>
              </a:ext>
            </a:extLst>
          </p:cNvPr>
          <p:cNvSpPr txBox="1">
            <a:spLocks/>
          </p:cNvSpPr>
          <p:nvPr/>
        </p:nvSpPr>
        <p:spPr>
          <a:xfrm>
            <a:off x="992222" y="1036687"/>
            <a:ext cx="10515600" cy="103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2400">
              <a:latin typeface="+mn-lt"/>
            </a:endParaRPr>
          </a:p>
        </p:txBody>
      </p:sp>
      <p:sp>
        <p:nvSpPr>
          <p:cNvPr id="11" name="Marcador de contenido 2">
            <a:extLst>
              <a:ext uri="{FF2B5EF4-FFF2-40B4-BE49-F238E27FC236}">
                <a16:creationId xmlns:a16="http://schemas.microsoft.com/office/drawing/2014/main" id="{C83841AB-F232-480F-B311-EC946282B500}"/>
              </a:ext>
            </a:extLst>
          </p:cNvPr>
          <p:cNvSpPr txBox="1">
            <a:spLocks/>
          </p:cNvSpPr>
          <p:nvPr/>
        </p:nvSpPr>
        <p:spPr>
          <a:xfrm>
            <a:off x="9336932" y="5366020"/>
            <a:ext cx="2243687" cy="622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t>Matthew Roche</a:t>
            </a:r>
          </a:p>
          <a:p>
            <a:pPr marL="0" indent="0">
              <a:buFont typeface="Arial" panose="020B0604020202020204" pitchFamily="34" charset="0"/>
              <a:buNone/>
            </a:pPr>
            <a:endParaRPr lang="en-US" sz="1800"/>
          </a:p>
        </p:txBody>
      </p:sp>
      <p:sp>
        <p:nvSpPr>
          <p:cNvPr id="6" name="Marcador de contenido 5">
            <a:extLst>
              <a:ext uri="{FF2B5EF4-FFF2-40B4-BE49-F238E27FC236}">
                <a16:creationId xmlns:a16="http://schemas.microsoft.com/office/drawing/2014/main" id="{A2C80966-D2CC-48B5-8DCC-B257CB9E73F8}"/>
              </a:ext>
            </a:extLst>
          </p:cNvPr>
          <p:cNvSpPr>
            <a:spLocks noGrp="1"/>
          </p:cNvSpPr>
          <p:nvPr>
            <p:ph idx="1"/>
          </p:nvPr>
        </p:nvSpPr>
        <p:spPr/>
        <p:txBody>
          <a:bodyPr/>
          <a:lstStyle/>
          <a:p>
            <a:r>
              <a:rPr lang="es-ES" dirty="0"/>
              <a:t>Todo sobre </a:t>
            </a:r>
            <a:r>
              <a:rPr lang="es-ES" dirty="0" err="1"/>
              <a:t>Dataflows</a:t>
            </a:r>
            <a:endParaRPr lang="es-ES" dirty="0"/>
          </a:p>
          <a:p>
            <a:pPr lvl="1"/>
            <a:r>
              <a:rPr lang="en-US" dirty="0">
                <a:hlinkClick r:id="rId3"/>
              </a:rPr>
              <a:t>https://ssbipolar.com/dataflows-in-power-bi/</a:t>
            </a:r>
            <a:r>
              <a:rPr lang="es-ES" dirty="0"/>
              <a:t> </a:t>
            </a:r>
            <a:endParaRPr lang="en-US" dirty="0"/>
          </a:p>
        </p:txBody>
      </p:sp>
      <p:pic>
        <p:nvPicPr>
          <p:cNvPr id="4" name="Imagen 3">
            <a:extLst>
              <a:ext uri="{FF2B5EF4-FFF2-40B4-BE49-F238E27FC236}">
                <a16:creationId xmlns:a16="http://schemas.microsoft.com/office/drawing/2014/main" id="{59EF2FCF-538D-4C9C-9B9C-0838DF3DE2FF}"/>
              </a:ext>
            </a:extLst>
          </p:cNvPr>
          <p:cNvPicPr>
            <a:picLocks noChangeAspect="1"/>
          </p:cNvPicPr>
          <p:nvPr/>
        </p:nvPicPr>
        <p:blipFill>
          <a:blip r:embed="rId4"/>
          <a:stretch>
            <a:fillRect/>
          </a:stretch>
        </p:blipFill>
        <p:spPr>
          <a:xfrm>
            <a:off x="3269201" y="2372399"/>
            <a:ext cx="5653598" cy="3504771"/>
          </a:xfrm>
          <a:prstGeom prst="rect">
            <a:avLst/>
          </a:prstGeom>
        </p:spPr>
      </p:pic>
    </p:spTree>
    <p:extLst>
      <p:ext uri="{BB962C8B-B14F-4D97-AF65-F5344CB8AC3E}">
        <p14:creationId xmlns:p14="http://schemas.microsoft.com/office/powerpoint/2010/main" val="1440097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r>
              <a:rPr lang="es-ES"/>
              <a:t>Artículos y Sitios Destacados</a:t>
            </a:r>
          </a:p>
        </p:txBody>
      </p:sp>
      <p:sp>
        <p:nvSpPr>
          <p:cNvPr id="7" name="Title 1">
            <a:extLst>
              <a:ext uri="{FF2B5EF4-FFF2-40B4-BE49-F238E27FC236}">
                <a16:creationId xmlns:a16="http://schemas.microsoft.com/office/drawing/2014/main" id="{4C05AFB3-21C5-4FE0-8328-F0BB0E6B2E08}"/>
              </a:ext>
            </a:extLst>
          </p:cNvPr>
          <p:cNvSpPr txBox="1">
            <a:spLocks/>
          </p:cNvSpPr>
          <p:nvPr/>
        </p:nvSpPr>
        <p:spPr>
          <a:xfrm>
            <a:off x="992222" y="1036687"/>
            <a:ext cx="10515600" cy="103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2400">
              <a:latin typeface="+mn-lt"/>
            </a:endParaRPr>
          </a:p>
        </p:txBody>
      </p:sp>
      <p:sp>
        <p:nvSpPr>
          <p:cNvPr id="11" name="Marcador de contenido 2">
            <a:extLst>
              <a:ext uri="{FF2B5EF4-FFF2-40B4-BE49-F238E27FC236}">
                <a16:creationId xmlns:a16="http://schemas.microsoft.com/office/drawing/2014/main" id="{C83841AB-F232-480F-B311-EC946282B500}"/>
              </a:ext>
            </a:extLst>
          </p:cNvPr>
          <p:cNvSpPr txBox="1">
            <a:spLocks/>
          </p:cNvSpPr>
          <p:nvPr/>
        </p:nvSpPr>
        <p:spPr>
          <a:xfrm>
            <a:off x="9336932" y="5366020"/>
            <a:ext cx="2243687" cy="622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Francisco </a:t>
            </a:r>
            <a:r>
              <a:rPr lang="en-US" sz="2000" dirty="0" err="1"/>
              <a:t>Mullor</a:t>
            </a:r>
            <a:endParaRPr lang="en-US" sz="2000" dirty="0"/>
          </a:p>
          <a:p>
            <a:pPr marL="0" indent="0">
              <a:buFont typeface="Arial" panose="020B0604020202020204" pitchFamily="34" charset="0"/>
              <a:buNone/>
            </a:pPr>
            <a:endParaRPr lang="en-US" sz="1800" dirty="0"/>
          </a:p>
        </p:txBody>
      </p:sp>
      <p:sp>
        <p:nvSpPr>
          <p:cNvPr id="6" name="Marcador de contenido 5">
            <a:extLst>
              <a:ext uri="{FF2B5EF4-FFF2-40B4-BE49-F238E27FC236}">
                <a16:creationId xmlns:a16="http://schemas.microsoft.com/office/drawing/2014/main" id="{A2C80966-D2CC-48B5-8DCC-B257CB9E73F8}"/>
              </a:ext>
            </a:extLst>
          </p:cNvPr>
          <p:cNvSpPr>
            <a:spLocks noGrp="1"/>
          </p:cNvSpPr>
          <p:nvPr>
            <p:ph idx="1"/>
          </p:nvPr>
        </p:nvSpPr>
        <p:spPr/>
        <p:txBody>
          <a:bodyPr/>
          <a:lstStyle/>
          <a:p>
            <a:r>
              <a:rPr lang="es-ES" dirty="0" err="1"/>
              <a:t>Dataflows</a:t>
            </a:r>
            <a:r>
              <a:rPr lang="es-ES" dirty="0"/>
              <a:t> en español</a:t>
            </a:r>
          </a:p>
          <a:p>
            <a:pPr lvl="1"/>
            <a:r>
              <a:rPr lang="en-US" dirty="0">
                <a:hlinkClick r:id="rId3"/>
              </a:rPr>
              <a:t>https://powerbisp.com/serie-dataflows-en-power-bi/</a:t>
            </a:r>
            <a:r>
              <a:rPr lang="es-ES" dirty="0"/>
              <a:t> </a:t>
            </a:r>
            <a:endParaRPr lang="en-US" dirty="0"/>
          </a:p>
        </p:txBody>
      </p:sp>
      <p:pic>
        <p:nvPicPr>
          <p:cNvPr id="5" name="Imagen 4">
            <a:extLst>
              <a:ext uri="{FF2B5EF4-FFF2-40B4-BE49-F238E27FC236}">
                <a16:creationId xmlns:a16="http://schemas.microsoft.com/office/drawing/2014/main" id="{B1369C2F-631C-42BA-91E7-5B8C00202BEC}"/>
              </a:ext>
            </a:extLst>
          </p:cNvPr>
          <p:cNvPicPr>
            <a:picLocks noChangeAspect="1"/>
          </p:cNvPicPr>
          <p:nvPr/>
        </p:nvPicPr>
        <p:blipFill>
          <a:blip r:embed="rId4"/>
          <a:stretch>
            <a:fillRect/>
          </a:stretch>
        </p:blipFill>
        <p:spPr>
          <a:xfrm>
            <a:off x="4047063" y="2409914"/>
            <a:ext cx="4405917" cy="3401924"/>
          </a:xfrm>
          <a:prstGeom prst="rect">
            <a:avLst/>
          </a:prstGeom>
        </p:spPr>
      </p:pic>
    </p:spTree>
    <p:extLst>
      <p:ext uri="{BB962C8B-B14F-4D97-AF65-F5344CB8AC3E}">
        <p14:creationId xmlns:p14="http://schemas.microsoft.com/office/powerpoint/2010/main" val="411305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F77558-994C-4CE0-ACED-61CA108C519E}"/>
              </a:ext>
            </a:extLst>
          </p:cNvPr>
          <p:cNvSpPr>
            <a:spLocks noGrp="1"/>
          </p:cNvSpPr>
          <p:nvPr>
            <p:ph type="title"/>
          </p:nvPr>
        </p:nvSpPr>
        <p:spPr/>
        <p:txBody>
          <a:bodyPr/>
          <a:lstStyle/>
          <a:p>
            <a:r>
              <a:rPr lang="es-ES" dirty="0"/>
              <a:t>Sesión de hoy</a:t>
            </a:r>
            <a:endParaRPr lang="en-US" dirty="0"/>
          </a:p>
        </p:txBody>
      </p:sp>
      <p:sp>
        <p:nvSpPr>
          <p:cNvPr id="3" name="Marcador de contenido 2">
            <a:extLst>
              <a:ext uri="{FF2B5EF4-FFF2-40B4-BE49-F238E27FC236}">
                <a16:creationId xmlns:a16="http://schemas.microsoft.com/office/drawing/2014/main" id="{BE846533-50E8-495F-87FC-005526F4702C}"/>
              </a:ext>
            </a:extLst>
          </p:cNvPr>
          <p:cNvSpPr>
            <a:spLocks noGrp="1"/>
          </p:cNvSpPr>
          <p:nvPr>
            <p:ph idx="1"/>
          </p:nvPr>
        </p:nvSpPr>
        <p:spPr/>
        <p:txBody>
          <a:bodyPr/>
          <a:lstStyle/>
          <a:p>
            <a:r>
              <a:rPr lang="es-ES" dirty="0"/>
              <a:t>Ponente: Víctor Lozano – Madrid</a:t>
            </a:r>
          </a:p>
          <a:p>
            <a:pPr lvl="1"/>
            <a:r>
              <a:rPr lang="es-ES" dirty="0">
                <a:hlinkClick r:id="rId3"/>
              </a:rPr>
              <a:t>https://www.linkedin.com/in/victorlozanoluque/</a:t>
            </a:r>
            <a:endParaRPr lang="es-ES" dirty="0"/>
          </a:p>
          <a:p>
            <a:pPr lvl="1"/>
            <a:r>
              <a:rPr lang="es-ES">
                <a:hlinkClick r:id="rId4"/>
              </a:rPr>
              <a:t>https://bicontrolling.com/</a:t>
            </a:r>
            <a:endParaRPr lang="es-ES" dirty="0"/>
          </a:p>
          <a:p>
            <a:r>
              <a:rPr lang="es-ES" dirty="0"/>
              <a:t>Título: Hasta el último segundo en Power BI</a:t>
            </a:r>
          </a:p>
        </p:txBody>
      </p:sp>
    </p:spTree>
    <p:extLst>
      <p:ext uri="{BB962C8B-B14F-4D97-AF65-F5344CB8AC3E}">
        <p14:creationId xmlns:p14="http://schemas.microsoft.com/office/powerpoint/2010/main" val="3118940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E4C2-198A-412F-A1DC-11226FC925EA}"/>
              </a:ext>
            </a:extLst>
          </p:cNvPr>
          <p:cNvSpPr>
            <a:spLocks noGrp="1"/>
          </p:cNvSpPr>
          <p:nvPr>
            <p:ph type="title"/>
          </p:nvPr>
        </p:nvSpPr>
        <p:spPr/>
        <p:txBody>
          <a:bodyPr>
            <a:normAutofit fontScale="90000"/>
          </a:bodyPr>
          <a:lstStyle/>
          <a:p>
            <a:pPr algn="ctr"/>
            <a:r>
              <a:rPr lang="es-ES" sz="6000"/>
              <a:t>¡Que disfrutes del evento!</a:t>
            </a:r>
            <a:br>
              <a:rPr lang="es-ES" sz="6000"/>
            </a:br>
            <a:br>
              <a:rPr lang="es-ES" sz="6000"/>
            </a:br>
            <a:r>
              <a:rPr lang="es-ES"/>
              <a:t>👏👍🙂</a:t>
            </a:r>
            <a:endParaRPr lang="es-ES" sz="6000">
              <a:solidFill>
                <a:schemeClr val="bg1"/>
              </a:solidFill>
            </a:endParaRPr>
          </a:p>
        </p:txBody>
      </p:sp>
    </p:spTree>
    <p:extLst>
      <p:ext uri="{BB962C8B-B14F-4D97-AF65-F5344CB8AC3E}">
        <p14:creationId xmlns:p14="http://schemas.microsoft.com/office/powerpoint/2010/main" val="1824484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E4C2-198A-412F-A1DC-11226FC925EA}"/>
              </a:ext>
            </a:extLst>
          </p:cNvPr>
          <p:cNvSpPr>
            <a:spLocks noGrp="1"/>
          </p:cNvSpPr>
          <p:nvPr>
            <p:ph type="title"/>
          </p:nvPr>
        </p:nvSpPr>
        <p:spPr/>
        <p:txBody>
          <a:bodyPr>
            <a:normAutofit/>
          </a:bodyPr>
          <a:lstStyle/>
          <a:p>
            <a:r>
              <a:rPr lang="es-ES" sz="6000">
                <a:solidFill>
                  <a:schemeClr val="bg1"/>
                </a:solidFill>
              </a:rPr>
              <a:t>Próximo evento</a:t>
            </a:r>
          </a:p>
        </p:txBody>
      </p:sp>
    </p:spTree>
    <p:extLst>
      <p:ext uri="{BB962C8B-B14F-4D97-AF65-F5344CB8AC3E}">
        <p14:creationId xmlns:p14="http://schemas.microsoft.com/office/powerpoint/2010/main" val="1581332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F77558-994C-4CE0-ACED-61CA108C519E}"/>
              </a:ext>
            </a:extLst>
          </p:cNvPr>
          <p:cNvSpPr>
            <a:spLocks noGrp="1"/>
          </p:cNvSpPr>
          <p:nvPr>
            <p:ph type="title"/>
          </p:nvPr>
        </p:nvSpPr>
        <p:spPr/>
        <p:txBody>
          <a:bodyPr/>
          <a:lstStyle/>
          <a:p>
            <a:r>
              <a:rPr lang="es-ES"/>
              <a:t>Próximo encuentro online</a:t>
            </a:r>
            <a:endParaRPr lang="en-US"/>
          </a:p>
        </p:txBody>
      </p:sp>
      <p:sp>
        <p:nvSpPr>
          <p:cNvPr id="3" name="Marcador de contenido 2">
            <a:extLst>
              <a:ext uri="{FF2B5EF4-FFF2-40B4-BE49-F238E27FC236}">
                <a16:creationId xmlns:a16="http://schemas.microsoft.com/office/drawing/2014/main" id="{BE846533-50E8-495F-87FC-005526F4702C}"/>
              </a:ext>
            </a:extLst>
          </p:cNvPr>
          <p:cNvSpPr>
            <a:spLocks noGrp="1"/>
          </p:cNvSpPr>
          <p:nvPr>
            <p:ph idx="1"/>
          </p:nvPr>
        </p:nvSpPr>
        <p:spPr/>
        <p:txBody>
          <a:bodyPr>
            <a:normAutofit lnSpcReduction="10000"/>
          </a:bodyPr>
          <a:lstStyle/>
          <a:p>
            <a:r>
              <a:rPr lang="es-ES" dirty="0"/>
              <a:t>Fecha: 15.10</a:t>
            </a:r>
          </a:p>
          <a:p>
            <a:r>
              <a:rPr lang="es-ES" dirty="0"/>
              <a:t>Sesión 1</a:t>
            </a:r>
          </a:p>
          <a:p>
            <a:pPr lvl="1"/>
            <a:r>
              <a:rPr lang="es-ES" dirty="0"/>
              <a:t>Ponente: Paula García Esteban – Albacete - @Paula_G_Esteban </a:t>
            </a:r>
          </a:p>
          <a:p>
            <a:pPr lvl="1"/>
            <a:r>
              <a:rPr lang="es-ES" dirty="0"/>
              <a:t>Título: Simplificando el análisis de la retención de clientes con Power BI</a:t>
            </a:r>
          </a:p>
          <a:p>
            <a:r>
              <a:rPr lang="es-ES" dirty="0"/>
              <a:t>Sesión 2</a:t>
            </a:r>
          </a:p>
          <a:p>
            <a:pPr lvl="1"/>
            <a:r>
              <a:rPr lang="es-ES" dirty="0"/>
              <a:t>Ponente:  Pablo Barrachina </a:t>
            </a:r>
          </a:p>
          <a:p>
            <a:pPr lvl="1"/>
            <a:r>
              <a:rPr lang="es-ES" dirty="0"/>
              <a:t>Título: Analizando datos </a:t>
            </a:r>
            <a:r>
              <a:rPr lang="es-ES" dirty="0" err="1"/>
              <a:t>IoT</a:t>
            </a:r>
            <a:r>
              <a:rPr lang="es-ES" dirty="0"/>
              <a:t> con Azure y Power BI</a:t>
            </a:r>
          </a:p>
          <a:p>
            <a:endParaRPr lang="es-ES" dirty="0"/>
          </a:p>
          <a:p>
            <a:endParaRPr lang="es-ES" dirty="0"/>
          </a:p>
          <a:p>
            <a:r>
              <a:rPr lang="es-ES" dirty="0"/>
              <a:t>👍🙂 Trae tus dudas y preguntas 🤔🤷‍♀🤷‍♂</a:t>
            </a:r>
            <a:endParaRPr lang="en-US" dirty="0"/>
          </a:p>
        </p:txBody>
      </p:sp>
    </p:spTree>
    <p:extLst>
      <p:ext uri="{BB962C8B-B14F-4D97-AF65-F5344CB8AC3E}">
        <p14:creationId xmlns:p14="http://schemas.microsoft.com/office/powerpoint/2010/main" val="2268176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E4C2-198A-412F-A1DC-11226FC925EA}"/>
              </a:ext>
            </a:extLst>
          </p:cNvPr>
          <p:cNvSpPr>
            <a:spLocks noGrp="1"/>
          </p:cNvSpPr>
          <p:nvPr>
            <p:ph type="title"/>
          </p:nvPr>
        </p:nvSpPr>
        <p:spPr/>
        <p:txBody>
          <a:bodyPr>
            <a:normAutofit/>
          </a:bodyPr>
          <a:lstStyle/>
          <a:p>
            <a:r>
              <a:rPr lang="es-ES" sz="6000">
                <a:solidFill>
                  <a:schemeClr val="bg1"/>
                </a:solidFill>
              </a:rPr>
              <a:t>¿Preguntas</a:t>
            </a:r>
            <a:r>
              <a:rPr lang="en-US" sz="6000">
                <a:solidFill>
                  <a:schemeClr val="bg1"/>
                </a:solidFill>
              </a:rPr>
              <a:t>?</a:t>
            </a:r>
          </a:p>
        </p:txBody>
      </p:sp>
    </p:spTree>
    <p:extLst>
      <p:ext uri="{BB962C8B-B14F-4D97-AF65-F5344CB8AC3E}">
        <p14:creationId xmlns:p14="http://schemas.microsoft.com/office/powerpoint/2010/main" val="383502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036C-BA54-45FC-9987-BE658FE42601}"/>
              </a:ext>
            </a:extLst>
          </p:cNvPr>
          <p:cNvSpPr>
            <a:spLocks noGrp="1"/>
          </p:cNvSpPr>
          <p:nvPr>
            <p:ph type="title"/>
          </p:nvPr>
        </p:nvSpPr>
        <p:spPr>
          <a:xfrm>
            <a:off x="838200" y="2084172"/>
            <a:ext cx="9859116" cy="2615150"/>
          </a:xfrm>
        </p:spPr>
        <p:txBody>
          <a:bodyPr>
            <a:normAutofit fontScale="90000"/>
          </a:bodyPr>
          <a:lstStyle/>
          <a:p>
            <a:pPr algn="ctr"/>
            <a:br>
              <a:rPr lang="es-ES">
                <a:solidFill>
                  <a:srgbClr val="732773"/>
                </a:solidFill>
              </a:rPr>
            </a:br>
            <a:r>
              <a:rPr lang="es-ES">
                <a:solidFill>
                  <a:srgbClr val="732773"/>
                </a:solidFill>
              </a:rPr>
              <a:t>No olvides, por favor, rellenar la encuesta:</a:t>
            </a:r>
            <a:br>
              <a:rPr lang="es-ES">
                <a:solidFill>
                  <a:srgbClr val="732773"/>
                </a:solidFill>
              </a:rPr>
            </a:br>
            <a:r>
              <a:rPr lang="es-ES" sz="8900">
                <a:solidFill>
                  <a:srgbClr val="732773"/>
                </a:solidFill>
              </a:rPr>
              <a:t> </a:t>
            </a:r>
            <a:r>
              <a:rPr lang="es-ES" sz="2700">
                <a:solidFill>
                  <a:srgbClr val="732773"/>
                </a:solidFill>
                <a:hlinkClick r:id="rId2"/>
              </a:rPr>
              <a:t>https://bit.ly/2T6U3DN</a:t>
            </a:r>
            <a:r>
              <a:rPr lang="es-ES" sz="2700">
                <a:solidFill>
                  <a:srgbClr val="732773"/>
                </a:solidFill>
              </a:rPr>
              <a:t> </a:t>
            </a:r>
            <a:br>
              <a:rPr lang="es-ES" sz="1600">
                <a:solidFill>
                  <a:srgbClr val="732773"/>
                </a:solidFill>
              </a:rPr>
            </a:br>
            <a:br>
              <a:rPr lang="es-ES">
                <a:solidFill>
                  <a:srgbClr val="732773"/>
                </a:solidFill>
              </a:rPr>
            </a:br>
            <a:r>
              <a:rPr lang="es-ES">
                <a:solidFill>
                  <a:srgbClr val="732773"/>
                </a:solidFill>
              </a:rPr>
              <a:t>Muchas gracias</a:t>
            </a:r>
            <a:br>
              <a:rPr lang="es-ES">
                <a:solidFill>
                  <a:srgbClr val="732773"/>
                </a:solidFill>
              </a:rPr>
            </a:br>
            <a:r>
              <a:rPr lang="es-ES">
                <a:solidFill>
                  <a:srgbClr val="732773"/>
                </a:solidFill>
              </a:rPr>
              <a:t>👏</a:t>
            </a:r>
            <a:br>
              <a:rPr lang="es-ES">
                <a:solidFill>
                  <a:srgbClr val="732773"/>
                </a:solidFill>
              </a:rPr>
            </a:br>
            <a:endParaRPr lang="es-ES">
              <a:solidFill>
                <a:srgbClr val="732773"/>
              </a:solidFill>
            </a:endParaRPr>
          </a:p>
        </p:txBody>
      </p:sp>
    </p:spTree>
    <p:extLst>
      <p:ext uri="{BB962C8B-B14F-4D97-AF65-F5344CB8AC3E}">
        <p14:creationId xmlns:p14="http://schemas.microsoft.com/office/powerpoint/2010/main" val="3760403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F46416-4FE7-4296-B3AA-5796DC59695B}"/>
              </a:ext>
            </a:extLst>
          </p:cNvPr>
          <p:cNvSpPr>
            <a:spLocks noGrp="1"/>
          </p:cNvSpPr>
          <p:nvPr>
            <p:ph type="body" sz="quarter" idx="10"/>
          </p:nvPr>
        </p:nvSpPr>
        <p:spPr/>
        <p:txBody>
          <a:bodyPr/>
          <a:lstStyle/>
          <a:p>
            <a:r>
              <a:rPr lang="es-ES"/>
              <a:t>Comunidad</a:t>
            </a:r>
          </a:p>
        </p:txBody>
      </p:sp>
      <p:sp>
        <p:nvSpPr>
          <p:cNvPr id="4" name="Marcador de texto 3">
            <a:extLst>
              <a:ext uri="{FF2B5EF4-FFF2-40B4-BE49-F238E27FC236}">
                <a16:creationId xmlns:a16="http://schemas.microsoft.com/office/drawing/2014/main" id="{1BFB541F-30A2-4ECB-A2F5-D7609DD29B60}"/>
              </a:ext>
            </a:extLst>
          </p:cNvPr>
          <p:cNvSpPr>
            <a:spLocks noGrp="1"/>
          </p:cNvSpPr>
          <p:nvPr>
            <p:ph type="body" sz="quarter" idx="11"/>
          </p:nvPr>
        </p:nvSpPr>
        <p:spPr/>
        <p:txBody>
          <a:bodyPr>
            <a:normAutofit fontScale="92500" lnSpcReduction="20000"/>
          </a:bodyPr>
          <a:lstStyle/>
          <a:p>
            <a:endParaRPr lang="en-US"/>
          </a:p>
        </p:txBody>
      </p:sp>
    </p:spTree>
    <p:extLst>
      <p:ext uri="{BB962C8B-B14F-4D97-AF65-F5344CB8AC3E}">
        <p14:creationId xmlns:p14="http://schemas.microsoft.com/office/powerpoint/2010/main" val="1085424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036C-BA54-45FC-9987-BE658FE42601}"/>
              </a:ext>
            </a:extLst>
          </p:cNvPr>
          <p:cNvSpPr>
            <a:spLocks noGrp="1"/>
          </p:cNvSpPr>
          <p:nvPr>
            <p:ph type="title"/>
          </p:nvPr>
        </p:nvSpPr>
        <p:spPr>
          <a:xfrm>
            <a:off x="838200" y="2084172"/>
            <a:ext cx="9859116" cy="2615150"/>
          </a:xfrm>
        </p:spPr>
        <p:txBody>
          <a:bodyPr>
            <a:normAutofit fontScale="90000"/>
          </a:bodyPr>
          <a:lstStyle/>
          <a:p>
            <a:pPr algn="ctr"/>
            <a:r>
              <a:rPr lang="es-ES">
                <a:solidFill>
                  <a:srgbClr val="732773"/>
                </a:solidFill>
              </a:rPr>
              <a:t>Muchas gracias</a:t>
            </a:r>
            <a:br>
              <a:rPr lang="es-ES">
                <a:solidFill>
                  <a:srgbClr val="732773"/>
                </a:solidFill>
              </a:rPr>
            </a:br>
            <a:r>
              <a:rPr lang="es-ES">
                <a:solidFill>
                  <a:srgbClr val="732773"/>
                </a:solidFill>
              </a:rPr>
              <a:t>👏</a:t>
            </a:r>
            <a:br>
              <a:rPr lang="es-ES">
                <a:solidFill>
                  <a:srgbClr val="732773"/>
                </a:solidFill>
              </a:rPr>
            </a:br>
            <a:br>
              <a:rPr lang="es-ES">
                <a:solidFill>
                  <a:srgbClr val="732773"/>
                </a:solidFill>
              </a:rPr>
            </a:br>
            <a:r>
              <a:rPr lang="es-ES">
                <a:solidFill>
                  <a:srgbClr val="732773"/>
                </a:solidFill>
              </a:rPr>
              <a:t>Hasta la próxima</a:t>
            </a:r>
            <a:br>
              <a:rPr lang="es-ES">
                <a:solidFill>
                  <a:srgbClr val="732773"/>
                </a:solidFill>
              </a:rPr>
            </a:br>
            <a:r>
              <a:rPr lang="es-ES">
                <a:solidFill>
                  <a:srgbClr val="732773"/>
                </a:solidFill>
              </a:rPr>
              <a:t>🖐</a:t>
            </a:r>
          </a:p>
        </p:txBody>
      </p:sp>
    </p:spTree>
    <p:extLst>
      <p:ext uri="{BB962C8B-B14F-4D97-AF65-F5344CB8AC3E}">
        <p14:creationId xmlns:p14="http://schemas.microsoft.com/office/powerpoint/2010/main" val="1464607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909112-ADA8-4226-8EE7-8E070DBF0475}"/>
              </a:ext>
            </a:extLst>
          </p:cNvPr>
          <p:cNvSpPr>
            <a:spLocks noGrp="1"/>
          </p:cNvSpPr>
          <p:nvPr>
            <p:ph type="title"/>
          </p:nvPr>
        </p:nvSpPr>
        <p:spPr/>
        <p:txBody>
          <a:bodyPr/>
          <a:lstStyle/>
          <a:p>
            <a:r>
              <a:rPr lang="es-ES"/>
              <a:t>Resumen de enlaces</a:t>
            </a:r>
            <a:endParaRPr lang="en-US"/>
          </a:p>
        </p:txBody>
      </p:sp>
    </p:spTree>
    <p:extLst>
      <p:ext uri="{BB962C8B-B14F-4D97-AF65-F5344CB8AC3E}">
        <p14:creationId xmlns:p14="http://schemas.microsoft.com/office/powerpoint/2010/main" val="307745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r>
              <a:rPr lang="es-ES"/>
              <a:t>Power </a:t>
            </a:r>
            <a:r>
              <a:rPr lang="en-US"/>
              <a:t>Platform</a:t>
            </a:r>
            <a:r>
              <a:rPr lang="es-ES"/>
              <a:t> Madrid</a:t>
            </a:r>
          </a:p>
        </p:txBody>
      </p:sp>
      <p:sp>
        <p:nvSpPr>
          <p:cNvPr id="6" name="Marcador de contenido 5">
            <a:extLst>
              <a:ext uri="{FF2B5EF4-FFF2-40B4-BE49-F238E27FC236}">
                <a16:creationId xmlns:a16="http://schemas.microsoft.com/office/drawing/2014/main" id="{787316FB-0AF0-4F93-813D-77F72A8AAD15}"/>
              </a:ext>
            </a:extLst>
          </p:cNvPr>
          <p:cNvSpPr>
            <a:spLocks noGrp="1"/>
          </p:cNvSpPr>
          <p:nvPr>
            <p:ph idx="1"/>
          </p:nvPr>
        </p:nvSpPr>
        <p:spPr/>
        <p:txBody>
          <a:bodyPr/>
          <a:lstStyle/>
          <a:p>
            <a:r>
              <a:rPr lang="es-ES"/>
              <a:t>Comunidad</a:t>
            </a:r>
            <a:r>
              <a:rPr lang="en-US"/>
              <a:t> </a:t>
            </a:r>
          </a:p>
          <a:p>
            <a:pPr lvl="1"/>
            <a:r>
              <a:rPr lang="en-US">
                <a:hlinkClick r:id="rId3"/>
              </a:rPr>
              <a:t>https://www.meetup.com/es-ES/Power-Platform-Madrid/</a:t>
            </a:r>
            <a:endParaRPr lang="en-US"/>
          </a:p>
        </p:txBody>
      </p:sp>
      <p:pic>
        <p:nvPicPr>
          <p:cNvPr id="4" name="Imagen 3">
            <a:extLst>
              <a:ext uri="{FF2B5EF4-FFF2-40B4-BE49-F238E27FC236}">
                <a16:creationId xmlns:a16="http://schemas.microsoft.com/office/drawing/2014/main" id="{7011864F-D135-47BE-9EA5-7325CB461913}"/>
              </a:ext>
            </a:extLst>
          </p:cNvPr>
          <p:cNvPicPr>
            <a:picLocks noChangeAspect="1"/>
          </p:cNvPicPr>
          <p:nvPr/>
        </p:nvPicPr>
        <p:blipFill>
          <a:blip r:embed="rId4"/>
          <a:stretch>
            <a:fillRect/>
          </a:stretch>
        </p:blipFill>
        <p:spPr>
          <a:xfrm>
            <a:off x="3139633" y="1395168"/>
            <a:ext cx="1333500" cy="571500"/>
          </a:xfrm>
          <a:prstGeom prst="rect">
            <a:avLst/>
          </a:prstGeom>
        </p:spPr>
      </p:pic>
      <p:pic>
        <p:nvPicPr>
          <p:cNvPr id="5" name="Imagen 4">
            <a:extLst>
              <a:ext uri="{FF2B5EF4-FFF2-40B4-BE49-F238E27FC236}">
                <a16:creationId xmlns:a16="http://schemas.microsoft.com/office/drawing/2014/main" id="{C5EBE9A8-79C0-45D5-A177-C26728E927F7}"/>
              </a:ext>
            </a:extLst>
          </p:cNvPr>
          <p:cNvPicPr>
            <a:picLocks noChangeAspect="1"/>
          </p:cNvPicPr>
          <p:nvPr/>
        </p:nvPicPr>
        <p:blipFill>
          <a:blip r:embed="rId5"/>
          <a:stretch>
            <a:fillRect/>
          </a:stretch>
        </p:blipFill>
        <p:spPr>
          <a:xfrm>
            <a:off x="5863239" y="2385209"/>
            <a:ext cx="5743575" cy="3228975"/>
          </a:xfrm>
          <a:prstGeom prst="rect">
            <a:avLst/>
          </a:prstGeom>
        </p:spPr>
      </p:pic>
      <p:pic>
        <p:nvPicPr>
          <p:cNvPr id="7" name="Imagen 6">
            <a:extLst>
              <a:ext uri="{FF2B5EF4-FFF2-40B4-BE49-F238E27FC236}">
                <a16:creationId xmlns:a16="http://schemas.microsoft.com/office/drawing/2014/main" id="{72DA824A-0940-4F63-8B03-2A406DD24A01}"/>
              </a:ext>
            </a:extLst>
          </p:cNvPr>
          <p:cNvPicPr>
            <a:picLocks noChangeAspect="1"/>
          </p:cNvPicPr>
          <p:nvPr/>
        </p:nvPicPr>
        <p:blipFill>
          <a:blip r:embed="rId6"/>
          <a:stretch>
            <a:fillRect/>
          </a:stretch>
        </p:blipFill>
        <p:spPr>
          <a:xfrm>
            <a:off x="1180497" y="2394734"/>
            <a:ext cx="4552950" cy="3219450"/>
          </a:xfrm>
          <a:prstGeom prst="rect">
            <a:avLst/>
          </a:prstGeom>
        </p:spPr>
      </p:pic>
      <p:pic>
        <p:nvPicPr>
          <p:cNvPr id="9" name="Imagen 8">
            <a:extLst>
              <a:ext uri="{FF2B5EF4-FFF2-40B4-BE49-F238E27FC236}">
                <a16:creationId xmlns:a16="http://schemas.microsoft.com/office/drawing/2014/main" id="{B07A83F2-1521-48ED-805E-19E2AD8EC47F}"/>
              </a:ext>
            </a:extLst>
          </p:cNvPr>
          <p:cNvPicPr>
            <a:picLocks noChangeAspect="1"/>
          </p:cNvPicPr>
          <p:nvPr/>
        </p:nvPicPr>
        <p:blipFill>
          <a:blip r:embed="rId7"/>
          <a:stretch>
            <a:fillRect/>
          </a:stretch>
        </p:blipFill>
        <p:spPr>
          <a:xfrm>
            <a:off x="9222334" y="559465"/>
            <a:ext cx="2384480" cy="1330724"/>
          </a:xfrm>
          <a:prstGeom prst="rect">
            <a:avLst/>
          </a:prstGeom>
        </p:spPr>
      </p:pic>
    </p:spTree>
    <p:extLst>
      <p:ext uri="{BB962C8B-B14F-4D97-AF65-F5344CB8AC3E}">
        <p14:creationId xmlns:p14="http://schemas.microsoft.com/office/powerpoint/2010/main" val="239543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5684B9-CF87-4051-A451-6C79F28C49F0}"/>
              </a:ext>
            </a:extLst>
          </p:cNvPr>
          <p:cNvSpPr>
            <a:spLocks noGrp="1"/>
          </p:cNvSpPr>
          <p:nvPr>
            <p:ph type="title"/>
          </p:nvPr>
        </p:nvSpPr>
        <p:spPr/>
        <p:txBody>
          <a:bodyPr>
            <a:normAutofit fontScale="90000"/>
          </a:bodyPr>
          <a:lstStyle/>
          <a:p>
            <a:r>
              <a:rPr lang="es-ES"/>
              <a:t>Patrocinadores Power </a:t>
            </a:r>
            <a:r>
              <a:rPr lang="en-US"/>
              <a:t>Platform</a:t>
            </a:r>
            <a:r>
              <a:rPr lang="es-ES"/>
              <a:t> Madrid</a:t>
            </a:r>
            <a:endParaRPr lang="en-US"/>
          </a:p>
        </p:txBody>
      </p:sp>
      <p:sp>
        <p:nvSpPr>
          <p:cNvPr id="3" name="Marcador de contenido 2">
            <a:extLst>
              <a:ext uri="{FF2B5EF4-FFF2-40B4-BE49-F238E27FC236}">
                <a16:creationId xmlns:a16="http://schemas.microsoft.com/office/drawing/2014/main" id="{A77C879B-B86F-4797-A26C-2BF0F262C752}"/>
              </a:ext>
            </a:extLst>
          </p:cNvPr>
          <p:cNvSpPr>
            <a:spLocks noGrp="1"/>
          </p:cNvSpPr>
          <p:nvPr>
            <p:ph idx="1"/>
          </p:nvPr>
        </p:nvSpPr>
        <p:spPr>
          <a:xfrm>
            <a:off x="838200" y="1645332"/>
            <a:ext cx="10515600" cy="4351338"/>
          </a:xfrm>
        </p:spPr>
        <p:txBody>
          <a:bodyPr>
            <a:normAutofit/>
          </a:bodyPr>
          <a:lstStyle/>
          <a:p>
            <a:pPr marL="0" indent="0" algn="ctr">
              <a:buNone/>
            </a:pPr>
            <a:r>
              <a:rPr lang="es-ES"/>
              <a:t>¡Muchas gracias! </a:t>
            </a:r>
            <a:r>
              <a:rPr lang="es-ES">
                <a:sym typeface="Wingdings" panose="05000000000000000000" pitchFamily="2" charset="2"/>
              </a:rPr>
              <a:t></a:t>
            </a:r>
          </a:p>
          <a:p>
            <a:pPr marL="0" indent="0" algn="ctr">
              <a:buNone/>
            </a:pPr>
            <a:endParaRPr lang="es-ES">
              <a:sym typeface="Wingdings" panose="05000000000000000000" pitchFamily="2" charset="2"/>
            </a:endParaRPr>
          </a:p>
          <a:p>
            <a:pPr marL="0" indent="0" algn="ctr">
              <a:buNone/>
            </a:pPr>
            <a:endParaRPr lang="es-ES">
              <a:sym typeface="Wingdings" panose="05000000000000000000" pitchFamily="2" charset="2"/>
            </a:endParaRPr>
          </a:p>
          <a:p>
            <a:pPr marL="0" indent="0" algn="ctr">
              <a:buNone/>
            </a:pPr>
            <a:endParaRPr lang="es-ES">
              <a:sym typeface="Wingdings" panose="05000000000000000000" pitchFamily="2" charset="2"/>
            </a:endParaRPr>
          </a:p>
          <a:p>
            <a:pPr marL="0" indent="0" algn="ctr">
              <a:buNone/>
            </a:pPr>
            <a:endParaRPr lang="es-ES">
              <a:sym typeface="Wingdings" panose="05000000000000000000" pitchFamily="2" charset="2"/>
            </a:endParaRPr>
          </a:p>
          <a:p>
            <a:pPr marL="0" indent="0" algn="ctr">
              <a:buNone/>
            </a:pPr>
            <a:endParaRPr lang="es-ES">
              <a:sym typeface="Wingdings" panose="05000000000000000000" pitchFamily="2" charset="2"/>
            </a:endParaRPr>
          </a:p>
          <a:p>
            <a:pPr marL="0" indent="0" algn="ctr">
              <a:buNone/>
            </a:pPr>
            <a:endParaRPr lang="es-ES">
              <a:sym typeface="Wingdings" panose="05000000000000000000" pitchFamily="2" charset="2"/>
            </a:endParaRPr>
          </a:p>
          <a:p>
            <a:pPr marL="0" indent="0" algn="ctr">
              <a:buNone/>
            </a:pPr>
            <a:r>
              <a:rPr lang="es-ES">
                <a:sym typeface="Wingdings" panose="05000000000000000000" pitchFamily="2" charset="2"/>
              </a:rPr>
              <a:t>Si te animas a patrocinar, acércate, ganamos </a:t>
            </a:r>
            <a:r>
              <a:rPr lang="es-ES" err="1">
                <a:sym typeface="Wingdings" panose="05000000000000000000" pitchFamily="2" charset="2"/>
              </a:rPr>
              <a:t>tod@s</a:t>
            </a:r>
            <a:r>
              <a:rPr lang="es-ES">
                <a:sym typeface="Wingdings" panose="05000000000000000000" pitchFamily="2" charset="2"/>
              </a:rPr>
              <a:t> !!</a:t>
            </a:r>
            <a:endParaRPr lang="en-US"/>
          </a:p>
        </p:txBody>
      </p:sp>
      <p:sp>
        <p:nvSpPr>
          <p:cNvPr id="8" name="Rectángulo 7">
            <a:extLst>
              <a:ext uri="{FF2B5EF4-FFF2-40B4-BE49-F238E27FC236}">
                <a16:creationId xmlns:a16="http://schemas.microsoft.com/office/drawing/2014/main" id="{2C226596-C9C8-493A-A55E-A962487CA827}"/>
              </a:ext>
            </a:extLst>
          </p:cNvPr>
          <p:cNvSpPr/>
          <p:nvPr/>
        </p:nvSpPr>
        <p:spPr>
          <a:xfrm>
            <a:off x="2063189" y="5397500"/>
            <a:ext cx="7858664" cy="369332"/>
          </a:xfrm>
          <a:prstGeom prst="rect">
            <a:avLst/>
          </a:prstGeom>
        </p:spPr>
        <p:txBody>
          <a:bodyPr wrap="square">
            <a:spAutoFit/>
          </a:bodyPr>
          <a:lstStyle/>
          <a:p>
            <a:endParaRPr lang="en-US"/>
          </a:p>
        </p:txBody>
      </p:sp>
      <p:pic>
        <p:nvPicPr>
          <p:cNvPr id="12" name="Imagen 11" descr="Imagen que contiene señal, dibujo&#10;&#10;Descripción generada automáticamente">
            <a:extLst>
              <a:ext uri="{FF2B5EF4-FFF2-40B4-BE49-F238E27FC236}">
                <a16:creationId xmlns:a16="http://schemas.microsoft.com/office/drawing/2014/main" id="{80A2994E-BF4B-4C69-A9C9-833393FC8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9512" y="2313603"/>
            <a:ext cx="1485202" cy="624505"/>
          </a:xfrm>
          <a:prstGeom prst="rect">
            <a:avLst/>
          </a:prstGeom>
        </p:spPr>
      </p:pic>
      <p:pic>
        <p:nvPicPr>
          <p:cNvPr id="14" name="Imagen 13" descr="Imagen que contiene luz, dibujo&#10;&#10;Descripción generada automáticamente">
            <a:extLst>
              <a:ext uri="{FF2B5EF4-FFF2-40B4-BE49-F238E27FC236}">
                <a16:creationId xmlns:a16="http://schemas.microsoft.com/office/drawing/2014/main" id="{71FC3405-223B-46F6-8298-AC1EAB0F3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547" y="2083891"/>
            <a:ext cx="2472974" cy="1083930"/>
          </a:xfrm>
          <a:prstGeom prst="rect">
            <a:avLst/>
          </a:prstGeom>
        </p:spPr>
      </p:pic>
      <p:pic>
        <p:nvPicPr>
          <p:cNvPr id="16" name="Imagen 15" descr="Imagen que contiene alimentos, dibujo&#10;&#10;Descripción generada automáticamente">
            <a:extLst>
              <a:ext uri="{FF2B5EF4-FFF2-40B4-BE49-F238E27FC236}">
                <a16:creationId xmlns:a16="http://schemas.microsoft.com/office/drawing/2014/main" id="{2E395ACA-9496-4969-8908-E7100886F4EA}"/>
              </a:ext>
            </a:extLst>
          </p:cNvPr>
          <p:cNvPicPr>
            <a:picLocks noChangeAspect="1"/>
          </p:cNvPicPr>
          <p:nvPr/>
        </p:nvPicPr>
        <p:blipFill rotWithShape="1">
          <a:blip r:embed="rId4">
            <a:extLst>
              <a:ext uri="{28A0092B-C50C-407E-A947-70E740481C1C}">
                <a14:useLocalDpi xmlns:a14="http://schemas.microsoft.com/office/drawing/2010/main" val="0"/>
              </a:ext>
            </a:extLst>
          </a:blip>
          <a:srcRect t="25802" b="36773"/>
          <a:stretch/>
        </p:blipFill>
        <p:spPr>
          <a:xfrm>
            <a:off x="1383191" y="4058391"/>
            <a:ext cx="2679850" cy="365738"/>
          </a:xfrm>
          <a:prstGeom prst="rect">
            <a:avLst/>
          </a:prstGeom>
        </p:spPr>
      </p:pic>
      <p:pic>
        <p:nvPicPr>
          <p:cNvPr id="18" name="Imagen 17" descr="Imagen que contiene diferente, amarillo, tabla, tren&#10;&#10;Descripción generada automáticamente">
            <a:extLst>
              <a:ext uri="{FF2B5EF4-FFF2-40B4-BE49-F238E27FC236}">
                <a16:creationId xmlns:a16="http://schemas.microsoft.com/office/drawing/2014/main" id="{4F2F0618-2F72-429E-9A98-6FC31A8827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0366" y="3440778"/>
            <a:ext cx="3484310" cy="1574908"/>
          </a:xfrm>
          <a:prstGeom prst="rect">
            <a:avLst/>
          </a:prstGeom>
        </p:spPr>
      </p:pic>
      <p:pic>
        <p:nvPicPr>
          <p:cNvPr id="7" name="Imagen 6">
            <a:extLst>
              <a:ext uri="{FF2B5EF4-FFF2-40B4-BE49-F238E27FC236}">
                <a16:creationId xmlns:a16="http://schemas.microsoft.com/office/drawing/2014/main" id="{53A3C272-11D1-4502-AAE5-753B3D5F49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2231" y="3239227"/>
            <a:ext cx="1825209" cy="663920"/>
          </a:xfrm>
          <a:prstGeom prst="rect">
            <a:avLst/>
          </a:prstGeom>
        </p:spPr>
      </p:pic>
      <p:pic>
        <p:nvPicPr>
          <p:cNvPr id="13" name="Imagen 12">
            <a:extLst>
              <a:ext uri="{FF2B5EF4-FFF2-40B4-BE49-F238E27FC236}">
                <a16:creationId xmlns:a16="http://schemas.microsoft.com/office/drawing/2014/main" id="{C8675D14-8AC5-4572-8B83-F7F7636396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2231" y="4153312"/>
            <a:ext cx="2340843" cy="663920"/>
          </a:xfrm>
          <a:prstGeom prst="rect">
            <a:avLst/>
          </a:prstGeom>
        </p:spPr>
      </p:pic>
    </p:spTree>
    <p:extLst>
      <p:ext uri="{BB962C8B-B14F-4D97-AF65-F5344CB8AC3E}">
        <p14:creationId xmlns:p14="http://schemas.microsoft.com/office/powerpoint/2010/main" val="18698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r>
              <a:rPr lang="es-ES"/>
              <a:t>Power </a:t>
            </a:r>
            <a:r>
              <a:rPr lang="en-US"/>
              <a:t>Platform</a:t>
            </a:r>
            <a:r>
              <a:rPr lang="es-ES"/>
              <a:t> España</a:t>
            </a:r>
          </a:p>
        </p:txBody>
      </p:sp>
      <p:sp>
        <p:nvSpPr>
          <p:cNvPr id="6" name="Marcador de contenido 5">
            <a:extLst>
              <a:ext uri="{FF2B5EF4-FFF2-40B4-BE49-F238E27FC236}">
                <a16:creationId xmlns:a16="http://schemas.microsoft.com/office/drawing/2014/main" id="{787316FB-0AF0-4F93-813D-77F72A8AAD15}"/>
              </a:ext>
            </a:extLst>
          </p:cNvPr>
          <p:cNvSpPr>
            <a:spLocks noGrp="1"/>
          </p:cNvSpPr>
          <p:nvPr>
            <p:ph idx="1"/>
          </p:nvPr>
        </p:nvSpPr>
        <p:spPr/>
        <p:txBody>
          <a:bodyPr/>
          <a:lstStyle/>
          <a:p>
            <a:r>
              <a:rPr lang="es-ES"/>
              <a:t>Comunidad</a:t>
            </a:r>
          </a:p>
          <a:p>
            <a:pPr lvl="1"/>
            <a:r>
              <a:rPr lang="en-US">
                <a:hlinkClick r:id="rId3"/>
              </a:rPr>
              <a:t>https://sway.office.com/pfaxaHaijsR8UPeE?ref=Link</a:t>
            </a:r>
            <a:r>
              <a:rPr lang="en-US"/>
              <a:t> </a:t>
            </a:r>
          </a:p>
        </p:txBody>
      </p:sp>
      <p:pic>
        <p:nvPicPr>
          <p:cNvPr id="13" name="Imagen 12">
            <a:extLst>
              <a:ext uri="{FF2B5EF4-FFF2-40B4-BE49-F238E27FC236}">
                <a16:creationId xmlns:a16="http://schemas.microsoft.com/office/drawing/2014/main" id="{924E5613-1FA0-438A-BBD8-1EC86B388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410" y="2386972"/>
            <a:ext cx="4123650" cy="2594579"/>
          </a:xfrm>
          <a:prstGeom prst="rect">
            <a:avLst/>
          </a:prstGeom>
        </p:spPr>
      </p:pic>
      <p:pic>
        <p:nvPicPr>
          <p:cNvPr id="4" name="Imagen 3">
            <a:extLst>
              <a:ext uri="{FF2B5EF4-FFF2-40B4-BE49-F238E27FC236}">
                <a16:creationId xmlns:a16="http://schemas.microsoft.com/office/drawing/2014/main" id="{CFA58EA9-F191-4419-8D78-935E148CFC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1480" y="2386972"/>
            <a:ext cx="4040833" cy="2594579"/>
          </a:xfrm>
          <a:prstGeom prst="rect">
            <a:avLst/>
          </a:prstGeom>
        </p:spPr>
      </p:pic>
      <p:graphicFrame>
        <p:nvGraphicFramePr>
          <p:cNvPr id="3" name="Tabla 4">
            <a:extLst>
              <a:ext uri="{FF2B5EF4-FFF2-40B4-BE49-F238E27FC236}">
                <a16:creationId xmlns:a16="http://schemas.microsoft.com/office/drawing/2014/main" id="{757725AB-C4BA-4DB1-9DF6-9226E67CE644}"/>
              </a:ext>
            </a:extLst>
          </p:cNvPr>
          <p:cNvGraphicFramePr>
            <a:graphicFrameLocks noGrp="1"/>
          </p:cNvGraphicFramePr>
          <p:nvPr/>
        </p:nvGraphicFramePr>
        <p:xfrm>
          <a:off x="4803747" y="2386972"/>
          <a:ext cx="2816045" cy="3114040"/>
        </p:xfrm>
        <a:graphic>
          <a:graphicData uri="http://schemas.openxmlformats.org/drawingml/2006/table">
            <a:tbl>
              <a:tblPr firstRow="1" bandRow="1">
                <a:tableStyleId>{5C22544A-7EE6-4342-B048-85BDC9FD1C3A}</a:tableStyleId>
              </a:tblPr>
              <a:tblGrid>
                <a:gridCol w="2816045">
                  <a:extLst>
                    <a:ext uri="{9D8B030D-6E8A-4147-A177-3AD203B41FA5}">
                      <a16:colId xmlns:a16="http://schemas.microsoft.com/office/drawing/2014/main" val="739739482"/>
                    </a:ext>
                  </a:extLst>
                </a:gridCol>
              </a:tblGrid>
              <a:tr h="370840">
                <a:tc>
                  <a:txBody>
                    <a:bodyPr/>
                    <a:lstStyle/>
                    <a:p>
                      <a:r>
                        <a:rPr lang="es-ES" sz="1400"/>
                        <a:t>Global Power </a:t>
                      </a:r>
                      <a:r>
                        <a:rPr lang="en-US" sz="1400" noProof="0"/>
                        <a:t>Platform</a:t>
                      </a:r>
                      <a:r>
                        <a:rPr lang="es-ES" sz="1400"/>
                        <a:t> </a:t>
                      </a:r>
                      <a:r>
                        <a:rPr lang="en-US" sz="1400" noProof="0"/>
                        <a:t>Bootcamp</a:t>
                      </a:r>
                      <a:r>
                        <a:rPr lang="es-ES" sz="1400"/>
                        <a:t> </a:t>
                      </a:r>
                    </a:p>
                    <a:p>
                      <a:r>
                        <a:rPr lang="es-ES" sz="1400"/>
                        <a:t>España</a:t>
                      </a:r>
                      <a:endParaRPr lang="en-US" sz="1400"/>
                    </a:p>
                  </a:txBody>
                  <a:tcPr/>
                </a:tc>
                <a:extLst>
                  <a:ext uri="{0D108BD9-81ED-4DB2-BD59-A6C34878D82A}">
                    <a16:rowId xmlns:a16="http://schemas.microsoft.com/office/drawing/2014/main" val="2822136168"/>
                  </a:ext>
                </a:extLst>
              </a:tr>
              <a:tr h="370840">
                <a:tc>
                  <a:txBody>
                    <a:bodyPr/>
                    <a:lstStyle/>
                    <a:p>
                      <a:r>
                        <a:rPr lang="es-ES" sz="1800"/>
                        <a:t>Alicante</a:t>
                      </a:r>
                      <a:endParaRPr lang="en-US" sz="1800"/>
                    </a:p>
                  </a:txBody>
                  <a:tcPr/>
                </a:tc>
                <a:extLst>
                  <a:ext uri="{0D108BD9-81ED-4DB2-BD59-A6C34878D82A}">
                    <a16:rowId xmlns:a16="http://schemas.microsoft.com/office/drawing/2014/main" val="1776920377"/>
                  </a:ext>
                </a:extLst>
              </a:tr>
              <a:tr h="370840">
                <a:tc>
                  <a:txBody>
                    <a:bodyPr/>
                    <a:lstStyle/>
                    <a:p>
                      <a:r>
                        <a:rPr lang="es-ES" sz="1800"/>
                        <a:t>Barcelona</a:t>
                      </a:r>
                      <a:endParaRPr lang="en-US" sz="1800"/>
                    </a:p>
                  </a:txBody>
                  <a:tcPr/>
                </a:tc>
                <a:extLst>
                  <a:ext uri="{0D108BD9-81ED-4DB2-BD59-A6C34878D82A}">
                    <a16:rowId xmlns:a16="http://schemas.microsoft.com/office/drawing/2014/main" val="1092402158"/>
                  </a:ext>
                </a:extLst>
              </a:tr>
              <a:tr h="370840">
                <a:tc>
                  <a:txBody>
                    <a:bodyPr/>
                    <a:lstStyle/>
                    <a:p>
                      <a:r>
                        <a:rPr lang="es-ES" sz="1800"/>
                        <a:t>Madrid</a:t>
                      </a:r>
                      <a:endParaRPr lang="en-US" sz="1800"/>
                    </a:p>
                  </a:txBody>
                  <a:tcPr/>
                </a:tc>
                <a:extLst>
                  <a:ext uri="{0D108BD9-81ED-4DB2-BD59-A6C34878D82A}">
                    <a16:rowId xmlns:a16="http://schemas.microsoft.com/office/drawing/2014/main" val="1406310378"/>
                  </a:ext>
                </a:extLst>
              </a:tr>
              <a:tr h="370840">
                <a:tc>
                  <a:txBody>
                    <a:bodyPr/>
                    <a:lstStyle/>
                    <a:p>
                      <a:r>
                        <a:rPr lang="es-ES" sz="1800"/>
                        <a:t>Málaga</a:t>
                      </a:r>
                      <a:endParaRPr lang="en-US" sz="1800"/>
                    </a:p>
                  </a:txBody>
                  <a:tcPr/>
                </a:tc>
                <a:extLst>
                  <a:ext uri="{0D108BD9-81ED-4DB2-BD59-A6C34878D82A}">
                    <a16:rowId xmlns:a16="http://schemas.microsoft.com/office/drawing/2014/main" val="47891051"/>
                  </a:ext>
                </a:extLst>
              </a:tr>
              <a:tr h="370840">
                <a:tc>
                  <a:txBody>
                    <a:bodyPr/>
                    <a:lstStyle/>
                    <a:p>
                      <a:r>
                        <a:rPr lang="es-ES" sz="1800"/>
                        <a:t>Palma de Mallorca</a:t>
                      </a:r>
                      <a:endParaRPr lang="en-US" sz="1800"/>
                    </a:p>
                  </a:txBody>
                  <a:tcPr/>
                </a:tc>
                <a:extLst>
                  <a:ext uri="{0D108BD9-81ED-4DB2-BD59-A6C34878D82A}">
                    <a16:rowId xmlns:a16="http://schemas.microsoft.com/office/drawing/2014/main" val="1884811529"/>
                  </a:ext>
                </a:extLst>
              </a:tr>
              <a:tr h="370840">
                <a:tc>
                  <a:txBody>
                    <a:bodyPr/>
                    <a:lstStyle/>
                    <a:p>
                      <a:r>
                        <a:rPr lang="es-ES" sz="1800"/>
                        <a:t>Valladolid</a:t>
                      </a:r>
                      <a:endParaRPr lang="en-US" sz="1800"/>
                    </a:p>
                  </a:txBody>
                  <a:tcPr/>
                </a:tc>
                <a:extLst>
                  <a:ext uri="{0D108BD9-81ED-4DB2-BD59-A6C34878D82A}">
                    <a16:rowId xmlns:a16="http://schemas.microsoft.com/office/drawing/2014/main" val="3301114874"/>
                  </a:ext>
                </a:extLst>
              </a:tr>
              <a:tr h="370840">
                <a:tc>
                  <a:txBody>
                    <a:bodyPr/>
                    <a:lstStyle/>
                    <a:p>
                      <a:r>
                        <a:rPr lang="es-ES" sz="1800"/>
                        <a:t>Zaragoza</a:t>
                      </a:r>
                      <a:endParaRPr lang="en-US" sz="1800"/>
                    </a:p>
                  </a:txBody>
                  <a:tcPr/>
                </a:tc>
                <a:extLst>
                  <a:ext uri="{0D108BD9-81ED-4DB2-BD59-A6C34878D82A}">
                    <a16:rowId xmlns:a16="http://schemas.microsoft.com/office/drawing/2014/main" val="14555259"/>
                  </a:ext>
                </a:extLst>
              </a:tr>
            </a:tbl>
          </a:graphicData>
        </a:graphic>
      </p:graphicFrame>
    </p:spTree>
    <p:extLst>
      <p:ext uri="{BB962C8B-B14F-4D97-AF65-F5344CB8AC3E}">
        <p14:creationId xmlns:p14="http://schemas.microsoft.com/office/powerpoint/2010/main" val="231694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r>
              <a:rPr lang="es-ES"/>
              <a:t>Power </a:t>
            </a:r>
            <a:r>
              <a:rPr lang="en-US"/>
              <a:t>Platform</a:t>
            </a:r>
            <a:r>
              <a:rPr lang="es-ES"/>
              <a:t> España</a:t>
            </a:r>
          </a:p>
        </p:txBody>
      </p:sp>
      <p:sp>
        <p:nvSpPr>
          <p:cNvPr id="6" name="Marcador de contenido 5">
            <a:extLst>
              <a:ext uri="{FF2B5EF4-FFF2-40B4-BE49-F238E27FC236}">
                <a16:creationId xmlns:a16="http://schemas.microsoft.com/office/drawing/2014/main" id="{787316FB-0AF0-4F93-813D-77F72A8AAD15}"/>
              </a:ext>
            </a:extLst>
          </p:cNvPr>
          <p:cNvSpPr>
            <a:spLocks noGrp="1"/>
          </p:cNvSpPr>
          <p:nvPr>
            <p:ph idx="1"/>
          </p:nvPr>
        </p:nvSpPr>
        <p:spPr/>
        <p:txBody>
          <a:bodyPr/>
          <a:lstStyle/>
          <a:p>
            <a:r>
              <a:rPr lang="es-ES" dirty="0"/>
              <a:t>19 equipos !!!</a:t>
            </a:r>
          </a:p>
        </p:txBody>
      </p:sp>
      <p:graphicFrame>
        <p:nvGraphicFramePr>
          <p:cNvPr id="4" name="Tabla 4">
            <a:extLst>
              <a:ext uri="{FF2B5EF4-FFF2-40B4-BE49-F238E27FC236}">
                <a16:creationId xmlns:a16="http://schemas.microsoft.com/office/drawing/2014/main" id="{133C7537-B77B-40FA-BC98-7C8C256CB123}"/>
              </a:ext>
            </a:extLst>
          </p:cNvPr>
          <p:cNvGraphicFramePr>
            <a:graphicFrameLocks noGrp="1"/>
          </p:cNvGraphicFramePr>
          <p:nvPr>
            <p:extLst>
              <p:ext uri="{D42A27DB-BD31-4B8C-83A1-F6EECF244321}">
                <p14:modId xmlns:p14="http://schemas.microsoft.com/office/powerpoint/2010/main" val="4096352391"/>
              </p:ext>
            </p:extLst>
          </p:nvPr>
        </p:nvGraphicFramePr>
        <p:xfrm>
          <a:off x="3325342" y="1186512"/>
          <a:ext cx="7433274" cy="4484976"/>
        </p:xfrm>
        <a:graphic>
          <a:graphicData uri="http://schemas.openxmlformats.org/drawingml/2006/table">
            <a:tbl>
              <a:tblPr firstRow="1" bandRow="1">
                <a:tableStyleId>{5C22544A-7EE6-4342-B048-85BDC9FD1C3A}</a:tableStyleId>
              </a:tblPr>
              <a:tblGrid>
                <a:gridCol w="925383">
                  <a:extLst>
                    <a:ext uri="{9D8B030D-6E8A-4147-A177-3AD203B41FA5}">
                      <a16:colId xmlns:a16="http://schemas.microsoft.com/office/drawing/2014/main" val="842623315"/>
                    </a:ext>
                  </a:extLst>
                </a:gridCol>
                <a:gridCol w="2207741">
                  <a:extLst>
                    <a:ext uri="{9D8B030D-6E8A-4147-A177-3AD203B41FA5}">
                      <a16:colId xmlns:a16="http://schemas.microsoft.com/office/drawing/2014/main" val="4108982944"/>
                    </a:ext>
                  </a:extLst>
                </a:gridCol>
                <a:gridCol w="4300150">
                  <a:extLst>
                    <a:ext uri="{9D8B030D-6E8A-4147-A177-3AD203B41FA5}">
                      <a16:colId xmlns:a16="http://schemas.microsoft.com/office/drawing/2014/main" val="2664271659"/>
                    </a:ext>
                  </a:extLst>
                </a:gridCol>
              </a:tblGrid>
              <a:tr h="262101">
                <a:tc>
                  <a:txBody>
                    <a:bodyPr/>
                    <a:lstStyle/>
                    <a:p>
                      <a:pPr algn="l" fontAlgn="b"/>
                      <a:r>
                        <a:rPr lang="en-US" sz="1600" b="1" i="0" u="none" strike="noStrike" dirty="0" err="1">
                          <a:solidFill>
                            <a:srgbClr val="FFFFFF"/>
                          </a:solidFill>
                          <a:effectLst/>
                          <a:latin typeface="Calibri" panose="020F0502020204030204" pitchFamily="34" charset="0"/>
                        </a:rPr>
                        <a:t>Equipo</a:t>
                      </a:r>
                      <a:endParaRPr lang="en-US" sz="1600" b="1" i="0" u="none" strike="noStrike" dirty="0">
                        <a:solidFill>
                          <a:srgbClr val="FFFFFF"/>
                        </a:solidFill>
                        <a:effectLst/>
                        <a:latin typeface="Calibri" panose="020F0502020204030204" pitchFamily="34" charset="0"/>
                      </a:endParaRPr>
                    </a:p>
                  </a:txBody>
                  <a:tcPr marL="7620" marR="7620" marT="7620" marB="0" anchor="b"/>
                </a:tc>
                <a:tc>
                  <a:txBody>
                    <a:bodyPr/>
                    <a:lstStyle/>
                    <a:p>
                      <a:pPr algn="l" fontAlgn="b"/>
                      <a:r>
                        <a:rPr lang="en-US" sz="1600" b="1" i="0" u="none" strike="noStrike" dirty="0">
                          <a:solidFill>
                            <a:srgbClr val="FFFFFF"/>
                          </a:solidFill>
                          <a:effectLst/>
                          <a:latin typeface="Calibri" panose="020F0502020204030204" pitchFamily="34" charset="0"/>
                        </a:rPr>
                        <a:t>Ciudad/</a:t>
                      </a:r>
                      <a:r>
                        <a:rPr lang="en-US" sz="1600" b="1" i="0" u="none" strike="noStrike" dirty="0" err="1">
                          <a:solidFill>
                            <a:srgbClr val="FFFFFF"/>
                          </a:solidFill>
                          <a:effectLst/>
                          <a:latin typeface="Calibri" panose="020F0502020204030204" pitchFamily="34" charset="0"/>
                        </a:rPr>
                        <a:t>Provincia</a:t>
                      </a:r>
                      <a:r>
                        <a:rPr lang="en-US" sz="1600" b="1" i="0" u="none" strike="noStrike" dirty="0">
                          <a:solidFill>
                            <a:srgbClr val="FFFFFF"/>
                          </a:solidFill>
                          <a:effectLst/>
                          <a:latin typeface="Calibri" panose="020F0502020204030204" pitchFamily="34" charset="0"/>
                        </a:rPr>
                        <a:t>/CCAA</a:t>
                      </a:r>
                    </a:p>
                  </a:txBody>
                  <a:tcPr marL="7620" marR="7620" marT="7620" marB="0" anchor="b"/>
                </a:tc>
                <a:tc>
                  <a:txBody>
                    <a:bodyPr/>
                    <a:lstStyle/>
                    <a:p>
                      <a:pPr algn="l" fontAlgn="b"/>
                      <a:r>
                        <a:rPr lang="en-US" sz="1600" b="1" i="0" u="none" strike="noStrike" dirty="0" err="1">
                          <a:solidFill>
                            <a:srgbClr val="FFFFFF"/>
                          </a:solidFill>
                          <a:effectLst/>
                          <a:latin typeface="Calibri" panose="020F0502020204030204" pitchFamily="34" charset="0"/>
                        </a:rPr>
                        <a:t>Representante</a:t>
                      </a:r>
                      <a:r>
                        <a:rPr lang="en-US" sz="1600" b="1" i="0" u="none" strike="noStrike" dirty="0">
                          <a:solidFill>
                            <a:srgbClr val="FFFFFF"/>
                          </a:solidFill>
                          <a:effectLst/>
                          <a:latin typeface="Calibri" panose="020F0502020204030204" pitchFamily="34" charset="0"/>
                        </a:rPr>
                        <a:t>(s)</a:t>
                      </a:r>
                    </a:p>
                  </a:txBody>
                  <a:tcPr marL="7620" marR="7620" marT="7620" marB="0" anchor="b"/>
                </a:tc>
                <a:extLst>
                  <a:ext uri="{0D108BD9-81ED-4DB2-BD59-A6C34878D82A}">
                    <a16:rowId xmlns:a16="http://schemas.microsoft.com/office/drawing/2014/main" val="586800562"/>
                  </a:ext>
                </a:extLst>
              </a:tr>
              <a:tr h="230659">
                <a:tc>
                  <a:txBody>
                    <a:bodyPr/>
                    <a:lstStyle/>
                    <a:p>
                      <a:pPr algn="r" fontAlgn="b"/>
                      <a:r>
                        <a:rPr lang="en-US" sz="1400" b="0" i="0" u="none" strike="noStrike" dirty="0">
                          <a:solidFill>
                            <a:srgbClr val="000000"/>
                          </a:solidFill>
                          <a:effectLst/>
                          <a:latin typeface="Calibri" panose="020F0502020204030204" pitchFamily="34" charset="0"/>
                        </a:rPr>
                        <a:t>1</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Albacete</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Raul </a:t>
                      </a:r>
                      <a:r>
                        <a:rPr lang="en-US" sz="1400" b="0" i="0" u="none" strike="noStrike" dirty="0" err="1">
                          <a:solidFill>
                            <a:srgbClr val="000000"/>
                          </a:solidFill>
                          <a:effectLst/>
                          <a:latin typeface="Calibri" panose="020F0502020204030204" pitchFamily="34" charset="0"/>
                        </a:rPr>
                        <a:t>Vinuesa</a:t>
                      </a:r>
                      <a:r>
                        <a:rPr lang="en-US" sz="1400" b="0" i="0" u="none" strike="noStrike" dirty="0">
                          <a:solidFill>
                            <a:srgbClr val="000000"/>
                          </a:solidFill>
                          <a:effectLst/>
                          <a:latin typeface="Calibri" panose="020F0502020204030204" pitchFamily="34" charset="0"/>
                        </a:rPr>
                        <a:t> </a:t>
                      </a:r>
                      <a:r>
                        <a:rPr lang="en-US" sz="1400" b="0" i="0" u="none" strike="noStrike" dirty="0" err="1">
                          <a:solidFill>
                            <a:srgbClr val="000000"/>
                          </a:solidFill>
                          <a:effectLst/>
                          <a:latin typeface="Calibri" panose="020F0502020204030204" pitchFamily="34" charset="0"/>
                        </a:rPr>
                        <a:t>Arjona</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9170097"/>
                  </a:ext>
                </a:extLst>
              </a:tr>
              <a:tr h="172995">
                <a:tc>
                  <a:txBody>
                    <a:bodyPr/>
                    <a:lstStyle/>
                    <a:p>
                      <a:pPr algn="r" fontAlgn="b"/>
                      <a:r>
                        <a:rPr lang="en-US" sz="1400" b="0" i="0" u="none" strike="noStrike">
                          <a:solidFill>
                            <a:srgbClr val="000000"/>
                          </a:solidFill>
                          <a:effectLst/>
                          <a:latin typeface="Calibri" panose="020F0502020204030204" pitchFamily="34" charset="0"/>
                        </a:rPr>
                        <a:t>2</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Alicante</a:t>
                      </a:r>
                    </a:p>
                  </a:txBody>
                  <a:tcPr marL="7620" marR="7620" marT="7620" marB="0" anchor="b"/>
                </a:tc>
                <a:tc>
                  <a:txBody>
                    <a:bodyPr/>
                    <a:lstStyle/>
                    <a:p>
                      <a:pPr algn="l" fontAlgn="b"/>
                      <a:r>
                        <a:rPr lang="en-US" sz="1400" b="0" i="0" u="none" strike="noStrike">
                          <a:solidFill>
                            <a:srgbClr val="000000"/>
                          </a:solidFill>
                          <a:effectLst/>
                          <a:latin typeface="Calibri" panose="020F0502020204030204" pitchFamily="34" charset="0"/>
                        </a:rPr>
                        <a:t>Pablo Barrachina Pastor</a:t>
                      </a:r>
                    </a:p>
                  </a:txBody>
                  <a:tcPr marL="7620" marR="7620" marT="7620" marB="0" anchor="b"/>
                </a:tc>
                <a:extLst>
                  <a:ext uri="{0D108BD9-81ED-4DB2-BD59-A6C34878D82A}">
                    <a16:rowId xmlns:a16="http://schemas.microsoft.com/office/drawing/2014/main" val="730627129"/>
                  </a:ext>
                </a:extLst>
              </a:tr>
              <a:tr h="169425">
                <a:tc>
                  <a:txBody>
                    <a:bodyPr/>
                    <a:lstStyle/>
                    <a:p>
                      <a:pPr algn="r" fontAlgn="b"/>
                      <a:r>
                        <a:rPr lang="en-US" sz="1400" b="0" i="0" u="none" strike="noStrike">
                          <a:solidFill>
                            <a:srgbClr val="000000"/>
                          </a:solidFill>
                          <a:effectLst/>
                          <a:latin typeface="Calibri" panose="020F0502020204030204" pitchFamily="34" charset="0"/>
                        </a:rPr>
                        <a:t>3</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Barcelona Power BI UG</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Dhania </a:t>
                      </a:r>
                      <a:r>
                        <a:rPr lang="en-US" sz="1400" b="0" i="0" u="none" strike="noStrike" dirty="0" err="1">
                          <a:solidFill>
                            <a:srgbClr val="000000"/>
                          </a:solidFill>
                          <a:effectLst/>
                          <a:latin typeface="Calibri" panose="020F0502020204030204" pitchFamily="34" charset="0"/>
                        </a:rPr>
                        <a:t>Mamodaly</a:t>
                      </a:r>
                      <a:r>
                        <a:rPr lang="en-US" sz="1400" b="0" i="0" u="none" strike="noStrike" dirty="0">
                          <a:solidFill>
                            <a:srgbClr val="000000"/>
                          </a:solidFill>
                          <a:effectLst/>
                          <a:latin typeface="Calibri" panose="020F0502020204030204" pitchFamily="34" charset="0"/>
                        </a:rPr>
                        <a:t> / Raquel </a:t>
                      </a:r>
                      <a:r>
                        <a:rPr lang="en-US" sz="1400" b="0" i="0" u="none" strike="noStrike" dirty="0" err="1">
                          <a:solidFill>
                            <a:srgbClr val="000000"/>
                          </a:solidFill>
                          <a:effectLst/>
                          <a:latin typeface="Calibri" panose="020F0502020204030204" pitchFamily="34" charset="0"/>
                        </a:rPr>
                        <a:t>Alvear</a:t>
                      </a:r>
                      <a:r>
                        <a:rPr lang="en-US" sz="1400" b="0" i="0" u="none" strike="noStrike" dirty="0">
                          <a:solidFill>
                            <a:srgbClr val="000000"/>
                          </a:solidFill>
                          <a:effectLst/>
                          <a:latin typeface="Calibri" panose="020F0502020204030204" pitchFamily="34" charset="0"/>
                        </a:rPr>
                        <a:t> / Alejandro Ayala</a:t>
                      </a:r>
                    </a:p>
                  </a:txBody>
                  <a:tcPr marL="7620" marR="7620" marT="7620" marB="0" anchor="b"/>
                </a:tc>
                <a:extLst>
                  <a:ext uri="{0D108BD9-81ED-4DB2-BD59-A6C34878D82A}">
                    <a16:rowId xmlns:a16="http://schemas.microsoft.com/office/drawing/2014/main" val="3237231708"/>
                  </a:ext>
                </a:extLst>
              </a:tr>
              <a:tr h="177525">
                <a:tc>
                  <a:txBody>
                    <a:bodyPr/>
                    <a:lstStyle/>
                    <a:p>
                      <a:pPr algn="r" fontAlgn="b"/>
                      <a:r>
                        <a:rPr lang="en-US" sz="1400" b="0" i="0" u="none" strike="noStrike">
                          <a:solidFill>
                            <a:srgbClr val="000000"/>
                          </a:solidFill>
                          <a:effectLst/>
                          <a:latin typeface="Calibri" panose="020F0502020204030204" pitchFamily="34" charset="0"/>
                        </a:rPr>
                        <a:t>4</a:t>
                      </a:r>
                    </a:p>
                  </a:txBody>
                  <a:tcPr marL="7620" marR="7620" marT="7620" marB="0" anchor="b"/>
                </a:tc>
                <a:tc>
                  <a:txBody>
                    <a:bodyPr/>
                    <a:lstStyle/>
                    <a:p>
                      <a:pPr algn="l" fontAlgn="b"/>
                      <a:r>
                        <a:rPr lang="en-US" sz="1400" b="0" i="0" u="none" strike="noStrike">
                          <a:solidFill>
                            <a:srgbClr val="000000"/>
                          </a:solidFill>
                          <a:effectLst/>
                          <a:latin typeface="Calibri" panose="020F0502020204030204" pitchFamily="34" charset="0"/>
                        </a:rPr>
                        <a:t>Barcelona SUG.CAT</a:t>
                      </a:r>
                    </a:p>
                  </a:txBody>
                  <a:tcPr marL="7620" marR="7620" marT="7620" marB="0" anchor="b"/>
                </a:tc>
                <a:tc>
                  <a:txBody>
                    <a:bodyPr/>
                    <a:lstStyle/>
                    <a:p>
                      <a:pPr algn="l" fontAlgn="b"/>
                      <a:r>
                        <a:rPr lang="en-US" sz="1400" b="0" i="0" u="none" strike="noStrike" dirty="0" err="1">
                          <a:solidFill>
                            <a:srgbClr val="000000"/>
                          </a:solidFill>
                          <a:effectLst/>
                          <a:latin typeface="Calibri" panose="020F0502020204030204" pitchFamily="34" charset="0"/>
                        </a:rPr>
                        <a:t>Ferran</a:t>
                      </a:r>
                      <a:r>
                        <a:rPr lang="en-US" sz="1400" b="0" i="0" u="none" strike="noStrike" dirty="0">
                          <a:solidFill>
                            <a:srgbClr val="000000"/>
                          </a:solidFill>
                          <a:effectLst/>
                          <a:latin typeface="Calibri" panose="020F0502020204030204" pitchFamily="34" charset="0"/>
                        </a:rPr>
                        <a:t> </a:t>
                      </a:r>
                      <a:r>
                        <a:rPr lang="en-US" sz="1400" b="0" i="0" u="none" strike="noStrike" dirty="0" err="1">
                          <a:solidFill>
                            <a:srgbClr val="000000"/>
                          </a:solidFill>
                          <a:effectLst/>
                          <a:latin typeface="Calibri" panose="020F0502020204030204" pitchFamily="34" charset="0"/>
                        </a:rPr>
                        <a:t>Chopo</a:t>
                      </a:r>
                      <a:r>
                        <a:rPr lang="en-US" sz="1400" b="0" i="0" u="none" strike="noStrike" dirty="0">
                          <a:solidFill>
                            <a:srgbClr val="000000"/>
                          </a:solidFill>
                          <a:effectLst/>
                          <a:latin typeface="Calibri" panose="020F0502020204030204" pitchFamily="34" charset="0"/>
                        </a:rPr>
                        <a:t> / Angel </a:t>
                      </a:r>
                      <a:r>
                        <a:rPr lang="en-US" sz="1400" b="0" i="0" u="none" strike="noStrike" dirty="0" err="1">
                          <a:solidFill>
                            <a:srgbClr val="000000"/>
                          </a:solidFill>
                          <a:effectLst/>
                          <a:latin typeface="Calibri" panose="020F0502020204030204" pitchFamily="34" charset="0"/>
                        </a:rPr>
                        <a:t>Yui</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27508147"/>
                  </a:ext>
                </a:extLst>
              </a:tr>
              <a:tr h="168258">
                <a:tc>
                  <a:txBody>
                    <a:bodyPr/>
                    <a:lstStyle/>
                    <a:p>
                      <a:pPr algn="r" fontAlgn="b"/>
                      <a:r>
                        <a:rPr lang="en-US" sz="1400" b="0" i="0" u="none" strike="noStrike">
                          <a:solidFill>
                            <a:srgbClr val="000000"/>
                          </a:solidFill>
                          <a:effectLst/>
                          <a:latin typeface="Calibri" panose="020F0502020204030204" pitchFamily="34" charset="0"/>
                        </a:rPr>
                        <a:t>5</a:t>
                      </a:r>
                    </a:p>
                  </a:txBody>
                  <a:tcPr marL="7620" marR="7620" marT="7620" marB="0" anchor="b"/>
                </a:tc>
                <a:tc>
                  <a:txBody>
                    <a:bodyPr/>
                    <a:lstStyle/>
                    <a:p>
                      <a:pPr algn="l" fontAlgn="b"/>
                      <a:r>
                        <a:rPr lang="en-US" sz="1400" b="0" i="0" u="none" strike="noStrike">
                          <a:solidFill>
                            <a:srgbClr val="000000"/>
                          </a:solidFill>
                          <a:effectLst/>
                          <a:latin typeface="Calibri" panose="020F0502020204030204" pitchFamily="34" charset="0"/>
                        </a:rPr>
                        <a:t>Cádiz</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Miguel </a:t>
                      </a:r>
                      <a:r>
                        <a:rPr lang="en-US" sz="1400" b="0" i="0" u="none" strike="noStrike" dirty="0" err="1">
                          <a:solidFill>
                            <a:srgbClr val="000000"/>
                          </a:solidFill>
                          <a:effectLst/>
                          <a:latin typeface="Calibri" panose="020F0502020204030204" pitchFamily="34" charset="0"/>
                        </a:rPr>
                        <a:t>Llorca</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93392174"/>
                  </a:ext>
                </a:extLst>
              </a:tr>
              <a:tr h="183704">
                <a:tc>
                  <a:txBody>
                    <a:bodyPr/>
                    <a:lstStyle/>
                    <a:p>
                      <a:pPr algn="r" fontAlgn="b"/>
                      <a:r>
                        <a:rPr lang="en-US" sz="1400" b="0" i="0" u="none" strike="noStrike">
                          <a:solidFill>
                            <a:srgbClr val="000000"/>
                          </a:solidFill>
                          <a:effectLst/>
                          <a:latin typeface="Calibri" panose="020F0502020204030204" pitchFamily="34" charset="0"/>
                        </a:rPr>
                        <a:t>6</a:t>
                      </a:r>
                    </a:p>
                  </a:txBody>
                  <a:tcPr marL="7620" marR="7620" marT="7620" marB="0" anchor="b"/>
                </a:tc>
                <a:tc>
                  <a:txBody>
                    <a:bodyPr/>
                    <a:lstStyle/>
                    <a:p>
                      <a:pPr algn="l" fontAlgn="b"/>
                      <a:r>
                        <a:rPr lang="en-US" sz="1400" b="0" i="0" u="none" strike="noStrike">
                          <a:solidFill>
                            <a:srgbClr val="000000"/>
                          </a:solidFill>
                          <a:effectLst/>
                          <a:latin typeface="Calibri" panose="020F0502020204030204" pitchFamily="34" charset="0"/>
                        </a:rPr>
                        <a:t>Canarias</a:t>
                      </a:r>
                    </a:p>
                  </a:txBody>
                  <a:tcPr marL="7620" marR="7620" marT="7620" marB="0" anchor="b"/>
                </a:tc>
                <a:tc>
                  <a:txBody>
                    <a:bodyPr/>
                    <a:lstStyle/>
                    <a:p>
                      <a:pPr algn="l" fontAlgn="b"/>
                      <a:r>
                        <a:rPr lang="en-US" sz="1400" b="0" i="0" u="none" strike="noStrike" dirty="0" err="1">
                          <a:solidFill>
                            <a:srgbClr val="000000"/>
                          </a:solidFill>
                          <a:effectLst/>
                          <a:latin typeface="Calibri" panose="020F0502020204030204" pitchFamily="34" charset="0"/>
                        </a:rPr>
                        <a:t>Eickhel</a:t>
                      </a:r>
                      <a:r>
                        <a:rPr lang="en-US" sz="1400" b="0" i="0" u="none" strike="noStrike" dirty="0">
                          <a:solidFill>
                            <a:srgbClr val="000000"/>
                          </a:solidFill>
                          <a:effectLst/>
                          <a:latin typeface="Calibri" panose="020F0502020204030204" pitchFamily="34" charset="0"/>
                        </a:rPr>
                        <a:t> Mendoza</a:t>
                      </a:r>
                    </a:p>
                  </a:txBody>
                  <a:tcPr marL="7620" marR="7620" marT="7620" marB="0" anchor="b"/>
                </a:tc>
                <a:extLst>
                  <a:ext uri="{0D108BD9-81ED-4DB2-BD59-A6C34878D82A}">
                    <a16:rowId xmlns:a16="http://schemas.microsoft.com/office/drawing/2014/main" val="2922773781"/>
                  </a:ext>
                </a:extLst>
              </a:tr>
              <a:tr h="199334">
                <a:tc>
                  <a:txBody>
                    <a:bodyPr/>
                    <a:lstStyle/>
                    <a:p>
                      <a:pPr algn="r" fontAlgn="b"/>
                      <a:r>
                        <a:rPr lang="en-US" sz="1400" b="0" i="0" u="none" strike="noStrike">
                          <a:solidFill>
                            <a:srgbClr val="000000"/>
                          </a:solidFill>
                          <a:effectLst/>
                          <a:latin typeface="Calibri" panose="020F0502020204030204" pitchFamily="34" charset="0"/>
                        </a:rPr>
                        <a:t>7</a:t>
                      </a:r>
                    </a:p>
                  </a:txBody>
                  <a:tcPr marL="7620" marR="7620" marT="7620" marB="0" anchor="b"/>
                </a:tc>
                <a:tc>
                  <a:txBody>
                    <a:bodyPr/>
                    <a:lstStyle/>
                    <a:p>
                      <a:pPr algn="l" fontAlgn="b"/>
                      <a:r>
                        <a:rPr lang="en-US" sz="1400" b="0" i="0" u="none" strike="noStrike">
                          <a:solidFill>
                            <a:srgbClr val="000000"/>
                          </a:solidFill>
                          <a:effectLst/>
                          <a:latin typeface="Calibri" panose="020F0502020204030204" pitchFamily="34" charset="0"/>
                        </a:rPr>
                        <a:t>Cantabria</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Mario </a:t>
                      </a:r>
                      <a:r>
                        <a:rPr lang="en-US" sz="1400" b="0" i="0" u="none" strike="noStrike" dirty="0" err="1">
                          <a:solidFill>
                            <a:srgbClr val="000000"/>
                          </a:solidFill>
                          <a:effectLst/>
                          <a:latin typeface="Calibri" panose="020F0502020204030204" pitchFamily="34" charset="0"/>
                        </a:rPr>
                        <a:t>Trueba</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7248331"/>
                  </a:ext>
                </a:extLst>
              </a:tr>
              <a:tr h="230501">
                <a:tc>
                  <a:txBody>
                    <a:bodyPr/>
                    <a:lstStyle/>
                    <a:p>
                      <a:pPr algn="r" fontAlgn="b"/>
                      <a:r>
                        <a:rPr lang="en-US" sz="1400" b="0" i="0" u="none" strike="noStrike" dirty="0">
                          <a:solidFill>
                            <a:srgbClr val="000000"/>
                          </a:solidFill>
                          <a:effectLst/>
                          <a:latin typeface="Calibri" panose="020F0502020204030204" pitchFamily="34" charset="0"/>
                        </a:rPr>
                        <a:t>8</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Euskadi</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Inés Pascual Iglesias</a:t>
                      </a:r>
                    </a:p>
                  </a:txBody>
                  <a:tcPr marL="7620" marR="7620" marT="7620" marB="0" anchor="b"/>
                </a:tc>
                <a:extLst>
                  <a:ext uri="{0D108BD9-81ED-4DB2-BD59-A6C34878D82A}">
                    <a16:rowId xmlns:a16="http://schemas.microsoft.com/office/drawing/2014/main" val="3242645475"/>
                  </a:ext>
                </a:extLst>
              </a:tr>
              <a:tr h="214183">
                <a:tc>
                  <a:txBody>
                    <a:bodyPr/>
                    <a:lstStyle/>
                    <a:p>
                      <a:pPr algn="r" fontAlgn="b"/>
                      <a:r>
                        <a:rPr lang="en-US" sz="1400" b="0" i="0" u="none" strike="noStrike">
                          <a:solidFill>
                            <a:srgbClr val="000000"/>
                          </a:solidFill>
                          <a:effectLst/>
                          <a:latin typeface="Calibri" panose="020F0502020204030204" pitchFamily="34" charset="0"/>
                        </a:rPr>
                        <a:t>9</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Madrid</a:t>
                      </a:r>
                    </a:p>
                  </a:txBody>
                  <a:tcPr marL="7620" marR="7620" marT="7620" marB="0" anchor="b"/>
                </a:tc>
                <a:tc>
                  <a:txBody>
                    <a:bodyPr/>
                    <a:lstStyle/>
                    <a:p>
                      <a:pPr algn="l" fontAlgn="b"/>
                      <a:r>
                        <a:rPr lang="en-US" sz="1400" b="0" i="0" u="none" strike="noStrike">
                          <a:solidFill>
                            <a:srgbClr val="000000"/>
                          </a:solidFill>
                          <a:effectLst/>
                          <a:latin typeface="Calibri" panose="020F0502020204030204" pitchFamily="34" charset="0"/>
                        </a:rPr>
                        <a:t>José Luis Cano / Miguel Esteban / Ana M. Bisbé</a:t>
                      </a:r>
                    </a:p>
                  </a:txBody>
                  <a:tcPr marL="7620" marR="7620" marT="7620" marB="0" anchor="b"/>
                </a:tc>
                <a:extLst>
                  <a:ext uri="{0D108BD9-81ED-4DB2-BD59-A6C34878D82A}">
                    <a16:rowId xmlns:a16="http://schemas.microsoft.com/office/drawing/2014/main" val="242829492"/>
                  </a:ext>
                </a:extLst>
              </a:tr>
              <a:tr h="189471">
                <a:tc>
                  <a:txBody>
                    <a:bodyPr/>
                    <a:lstStyle/>
                    <a:p>
                      <a:pPr algn="r" fontAlgn="b"/>
                      <a:r>
                        <a:rPr lang="en-US" sz="1400" b="0" i="0" u="none" strike="noStrike">
                          <a:solidFill>
                            <a:srgbClr val="000000"/>
                          </a:solidFill>
                          <a:effectLst/>
                          <a:latin typeface="Calibri" panose="020F0502020204030204" pitchFamily="34" charset="0"/>
                        </a:rPr>
                        <a:t>10</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Málaga</a:t>
                      </a:r>
                    </a:p>
                  </a:txBody>
                  <a:tcPr marL="7620" marR="7620" marT="7620" marB="0" anchor="b"/>
                </a:tc>
                <a:tc>
                  <a:txBody>
                    <a:bodyPr/>
                    <a:lstStyle/>
                    <a:p>
                      <a:pPr algn="l" fontAlgn="b"/>
                      <a:r>
                        <a:rPr lang="en-US" sz="1400" b="0" i="0" u="none" strike="noStrike">
                          <a:solidFill>
                            <a:srgbClr val="000000"/>
                          </a:solidFill>
                          <a:effectLst/>
                          <a:latin typeface="Calibri" panose="020F0502020204030204" pitchFamily="34" charset="0"/>
                        </a:rPr>
                        <a:t>Pedro Sanchez Naranjo</a:t>
                      </a:r>
                    </a:p>
                  </a:txBody>
                  <a:tcPr marL="7620" marR="7620" marT="7620" marB="0" anchor="b"/>
                </a:tc>
                <a:extLst>
                  <a:ext uri="{0D108BD9-81ED-4DB2-BD59-A6C34878D82A}">
                    <a16:rowId xmlns:a16="http://schemas.microsoft.com/office/drawing/2014/main" val="3471043267"/>
                  </a:ext>
                </a:extLst>
              </a:tr>
              <a:tr h="181232">
                <a:tc>
                  <a:txBody>
                    <a:bodyPr/>
                    <a:lstStyle/>
                    <a:p>
                      <a:pPr algn="r" fontAlgn="b"/>
                      <a:r>
                        <a:rPr lang="en-US" sz="1400" b="0" i="0" u="none" strike="noStrike" dirty="0">
                          <a:solidFill>
                            <a:srgbClr val="000000"/>
                          </a:solidFill>
                          <a:effectLst/>
                          <a:latin typeface="Calibri" panose="020F0502020204030204" pitchFamily="34" charset="0"/>
                        </a:rPr>
                        <a:t>11</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Murcia</a:t>
                      </a:r>
                    </a:p>
                  </a:txBody>
                  <a:tcPr marL="7620" marR="7620" marT="7620" marB="0" anchor="b"/>
                </a:tc>
                <a:tc>
                  <a:txBody>
                    <a:bodyPr/>
                    <a:lstStyle/>
                    <a:p>
                      <a:pPr algn="l" fontAlgn="b"/>
                      <a:r>
                        <a:rPr lang="es-ES" sz="1400" b="0" i="0" u="none" strike="noStrike">
                          <a:solidFill>
                            <a:srgbClr val="000000"/>
                          </a:solidFill>
                          <a:effectLst/>
                          <a:latin typeface="Calibri" panose="020F0502020204030204" pitchFamily="34" charset="0"/>
                        </a:rPr>
                        <a:t>Darlis Darian Corria / Luis Christian Pastor</a:t>
                      </a:r>
                    </a:p>
                  </a:txBody>
                  <a:tcPr marL="7620" marR="7620" marT="7620" marB="0" anchor="b"/>
                </a:tc>
                <a:extLst>
                  <a:ext uri="{0D108BD9-81ED-4DB2-BD59-A6C34878D82A}">
                    <a16:rowId xmlns:a16="http://schemas.microsoft.com/office/drawing/2014/main" val="2032537376"/>
                  </a:ext>
                </a:extLst>
              </a:tr>
              <a:tr h="148281">
                <a:tc>
                  <a:txBody>
                    <a:bodyPr/>
                    <a:lstStyle/>
                    <a:p>
                      <a:pPr algn="r" fontAlgn="b"/>
                      <a:r>
                        <a:rPr lang="en-US" sz="1400" b="0" i="0" u="none" strike="noStrike">
                          <a:solidFill>
                            <a:srgbClr val="000000"/>
                          </a:solidFill>
                          <a:effectLst/>
                          <a:latin typeface="Calibri" panose="020F0502020204030204" pitchFamily="34" charset="0"/>
                        </a:rPr>
                        <a:t>12</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Navarra</a:t>
                      </a:r>
                    </a:p>
                  </a:txBody>
                  <a:tcPr marL="7620" marR="7620" marT="7620" marB="0" anchor="b"/>
                </a:tc>
                <a:tc>
                  <a:txBody>
                    <a:bodyPr/>
                    <a:lstStyle/>
                    <a:p>
                      <a:pPr algn="l" fontAlgn="b"/>
                      <a:r>
                        <a:rPr lang="en-US" sz="1400" b="0" i="0" u="none" strike="noStrike" dirty="0" err="1">
                          <a:solidFill>
                            <a:srgbClr val="000000"/>
                          </a:solidFill>
                          <a:effectLst/>
                          <a:latin typeface="Calibri" panose="020F0502020204030204" pitchFamily="34" charset="0"/>
                        </a:rPr>
                        <a:t>Marilin</a:t>
                      </a:r>
                      <a:r>
                        <a:rPr lang="en-US" sz="1400" b="0" i="0" u="none" strike="noStrike" dirty="0">
                          <a:solidFill>
                            <a:srgbClr val="000000"/>
                          </a:solidFill>
                          <a:effectLst/>
                          <a:latin typeface="Calibri" panose="020F0502020204030204" pitchFamily="34" charset="0"/>
                        </a:rPr>
                        <a:t> Vega León</a:t>
                      </a:r>
                    </a:p>
                  </a:txBody>
                  <a:tcPr marL="7620" marR="7620" marT="7620" marB="0" anchor="b"/>
                </a:tc>
                <a:extLst>
                  <a:ext uri="{0D108BD9-81ED-4DB2-BD59-A6C34878D82A}">
                    <a16:rowId xmlns:a16="http://schemas.microsoft.com/office/drawing/2014/main" val="2179828690"/>
                  </a:ext>
                </a:extLst>
              </a:tr>
              <a:tr h="146175">
                <a:tc>
                  <a:txBody>
                    <a:bodyPr/>
                    <a:lstStyle/>
                    <a:p>
                      <a:pPr algn="r" fontAlgn="b"/>
                      <a:r>
                        <a:rPr lang="en-US" sz="1400" b="0" i="0" u="none" strike="noStrike" dirty="0">
                          <a:solidFill>
                            <a:srgbClr val="000000"/>
                          </a:solidFill>
                          <a:effectLst/>
                          <a:latin typeface="Calibri" panose="020F0502020204030204" pitchFamily="34" charset="0"/>
                        </a:rPr>
                        <a:t>13</a:t>
                      </a:r>
                    </a:p>
                  </a:txBody>
                  <a:tcPr marL="7620" marR="7620" marT="7620" marB="0" anchor="b"/>
                </a:tc>
                <a:tc>
                  <a:txBody>
                    <a:bodyPr/>
                    <a:lstStyle/>
                    <a:p>
                      <a:pPr algn="l" fontAlgn="b"/>
                      <a:r>
                        <a:rPr lang="en-US" sz="1400" b="0" i="0" u="none" strike="noStrike">
                          <a:solidFill>
                            <a:srgbClr val="000000"/>
                          </a:solidFill>
                          <a:effectLst/>
                          <a:latin typeface="Calibri" panose="020F0502020204030204" pitchFamily="34" charset="0"/>
                        </a:rPr>
                        <a:t>Palma de Mallorca</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Toni </a:t>
                      </a:r>
                      <a:r>
                        <a:rPr lang="en-US" sz="1400" b="0" i="0" u="none" strike="noStrike" dirty="0" err="1">
                          <a:solidFill>
                            <a:srgbClr val="000000"/>
                          </a:solidFill>
                          <a:effectLst/>
                          <a:latin typeface="Calibri" panose="020F0502020204030204" pitchFamily="34" charset="0"/>
                        </a:rPr>
                        <a:t>Granel</a:t>
                      </a:r>
                      <a:r>
                        <a:rPr lang="en-US" sz="1400" b="0" i="0" u="none" strike="noStrike" dirty="0">
                          <a:solidFill>
                            <a:srgbClr val="000000"/>
                          </a:solidFill>
                          <a:effectLst/>
                          <a:latin typeface="Calibri" panose="020F0502020204030204" pitchFamily="34" charset="0"/>
                        </a:rPr>
                        <a:t> / Raúl </a:t>
                      </a:r>
                      <a:r>
                        <a:rPr lang="en-US" sz="1400" b="0" i="0" u="none" strike="noStrike" dirty="0" err="1">
                          <a:solidFill>
                            <a:srgbClr val="000000"/>
                          </a:solidFill>
                          <a:effectLst/>
                          <a:latin typeface="Calibri" panose="020F0502020204030204" pitchFamily="34" charset="0"/>
                        </a:rPr>
                        <a:t>Bogajo</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91046624"/>
                  </a:ext>
                </a:extLst>
              </a:tr>
              <a:tr h="168623">
                <a:tc>
                  <a:txBody>
                    <a:bodyPr/>
                    <a:lstStyle/>
                    <a:p>
                      <a:pPr algn="r" fontAlgn="b"/>
                      <a:r>
                        <a:rPr lang="en-US" sz="1400" b="0" i="0" u="none" strike="noStrike">
                          <a:solidFill>
                            <a:srgbClr val="000000"/>
                          </a:solidFill>
                          <a:effectLst/>
                          <a:latin typeface="Calibri" panose="020F0502020204030204" pitchFamily="34" charset="0"/>
                        </a:rPr>
                        <a:t>14</a:t>
                      </a:r>
                    </a:p>
                  </a:txBody>
                  <a:tcPr marL="7620" marR="7620" marT="7620" marB="0" anchor="b"/>
                </a:tc>
                <a:tc>
                  <a:txBody>
                    <a:bodyPr/>
                    <a:lstStyle/>
                    <a:p>
                      <a:pPr algn="l" fontAlgn="b"/>
                      <a:r>
                        <a:rPr lang="en-US" sz="1400" b="0" i="0" u="none" strike="noStrike">
                          <a:solidFill>
                            <a:srgbClr val="000000"/>
                          </a:solidFill>
                          <a:effectLst/>
                          <a:latin typeface="Calibri" panose="020F0502020204030204" pitchFamily="34" charset="0"/>
                        </a:rPr>
                        <a:t>Sevilla</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Miguel </a:t>
                      </a:r>
                      <a:r>
                        <a:rPr lang="en-US" sz="1400" b="0" i="0" u="none" strike="noStrike" dirty="0" err="1">
                          <a:solidFill>
                            <a:srgbClr val="000000"/>
                          </a:solidFill>
                          <a:effectLst/>
                          <a:latin typeface="Calibri" panose="020F0502020204030204" pitchFamily="34" charset="0"/>
                        </a:rPr>
                        <a:t>Llorca</a:t>
                      </a:r>
                      <a:r>
                        <a:rPr lang="en-US" sz="1400" b="0" i="0" u="none" strike="noStrike" dirty="0">
                          <a:solidFill>
                            <a:srgbClr val="000000"/>
                          </a:solidFill>
                          <a:effectLst/>
                          <a:latin typeface="Calibri" panose="020F0502020204030204" pitchFamily="34" charset="0"/>
                        </a:rPr>
                        <a:t> / David López</a:t>
                      </a:r>
                    </a:p>
                  </a:txBody>
                  <a:tcPr marL="7620" marR="7620" marT="7620" marB="0" anchor="b"/>
                </a:tc>
                <a:extLst>
                  <a:ext uri="{0D108BD9-81ED-4DB2-BD59-A6C34878D82A}">
                    <a16:rowId xmlns:a16="http://schemas.microsoft.com/office/drawing/2014/main" val="3755401900"/>
                  </a:ext>
                </a:extLst>
              </a:tr>
              <a:tr h="174595">
                <a:tc>
                  <a:txBody>
                    <a:bodyPr/>
                    <a:lstStyle/>
                    <a:p>
                      <a:pPr algn="r" fontAlgn="b"/>
                      <a:r>
                        <a:rPr lang="en-US" sz="1400" b="0" i="0" u="none" strike="noStrike">
                          <a:solidFill>
                            <a:srgbClr val="000000"/>
                          </a:solidFill>
                          <a:effectLst/>
                          <a:latin typeface="Calibri" panose="020F0502020204030204" pitchFamily="34" charset="0"/>
                        </a:rPr>
                        <a:t>15</a:t>
                      </a:r>
                    </a:p>
                  </a:txBody>
                  <a:tcPr marL="7620" marR="7620" marT="7620" marB="0" anchor="b"/>
                </a:tc>
                <a:tc>
                  <a:txBody>
                    <a:bodyPr/>
                    <a:lstStyle/>
                    <a:p>
                      <a:pPr algn="l" fontAlgn="b"/>
                      <a:r>
                        <a:rPr lang="en-US" sz="1400" b="0" i="0" u="none" strike="noStrike">
                          <a:solidFill>
                            <a:srgbClr val="000000"/>
                          </a:solidFill>
                          <a:effectLst/>
                          <a:latin typeface="Calibri" panose="020F0502020204030204" pitchFamily="34" charset="0"/>
                        </a:rPr>
                        <a:t>Tarragona</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María José Moreira </a:t>
                      </a:r>
                    </a:p>
                  </a:txBody>
                  <a:tcPr marL="7620" marR="7620" marT="7620" marB="0" anchor="b"/>
                </a:tc>
                <a:extLst>
                  <a:ext uri="{0D108BD9-81ED-4DB2-BD59-A6C34878D82A}">
                    <a16:rowId xmlns:a16="http://schemas.microsoft.com/office/drawing/2014/main" val="1109515464"/>
                  </a:ext>
                </a:extLst>
              </a:tr>
              <a:tr h="147616">
                <a:tc>
                  <a:txBody>
                    <a:bodyPr/>
                    <a:lstStyle/>
                    <a:p>
                      <a:pPr algn="r" fontAlgn="b"/>
                      <a:r>
                        <a:rPr lang="en-US" sz="1400" b="0" i="0" u="none" strike="noStrike">
                          <a:solidFill>
                            <a:srgbClr val="000000"/>
                          </a:solidFill>
                          <a:effectLst/>
                          <a:latin typeface="Calibri" panose="020F0502020204030204" pitchFamily="34" charset="0"/>
                        </a:rPr>
                        <a:t>16</a:t>
                      </a:r>
                    </a:p>
                  </a:txBody>
                  <a:tcPr marL="7620" marR="7620" marT="7620" marB="0" anchor="b"/>
                </a:tc>
                <a:tc>
                  <a:txBody>
                    <a:bodyPr/>
                    <a:lstStyle/>
                    <a:p>
                      <a:pPr algn="l" fontAlgn="b"/>
                      <a:r>
                        <a:rPr lang="en-US" sz="1400" b="0" i="0" u="none" strike="noStrike">
                          <a:solidFill>
                            <a:srgbClr val="000000"/>
                          </a:solidFill>
                          <a:effectLst/>
                          <a:latin typeface="Calibri" panose="020F0502020204030204" pitchFamily="34" charset="0"/>
                        </a:rPr>
                        <a:t>Valencia</a:t>
                      </a:r>
                    </a:p>
                  </a:txBody>
                  <a:tcPr marL="7620" marR="7620" marT="7620" marB="0" anchor="b"/>
                </a:tc>
                <a:tc>
                  <a:txBody>
                    <a:bodyPr/>
                    <a:lstStyle/>
                    <a:p>
                      <a:pPr algn="l" fontAlgn="b"/>
                      <a:r>
                        <a:rPr lang="en-US" sz="1400" b="0" i="0" u="none" strike="noStrike" dirty="0" err="1">
                          <a:solidFill>
                            <a:srgbClr val="000000"/>
                          </a:solidFill>
                          <a:effectLst/>
                          <a:latin typeface="Calibri" panose="020F0502020204030204" pitchFamily="34" charset="0"/>
                        </a:rPr>
                        <a:t>Rocío</a:t>
                      </a:r>
                      <a:r>
                        <a:rPr lang="en-US" sz="1400" b="0" i="0" u="none" strike="noStrike" dirty="0">
                          <a:solidFill>
                            <a:srgbClr val="000000"/>
                          </a:solidFill>
                          <a:effectLst/>
                          <a:latin typeface="Calibri" panose="020F0502020204030204" pitchFamily="34" charset="0"/>
                        </a:rPr>
                        <a:t> Romero / Jorge </a:t>
                      </a:r>
                      <a:r>
                        <a:rPr lang="en-US" sz="1400" b="0" i="0" u="none" strike="noStrike" dirty="0" err="1">
                          <a:solidFill>
                            <a:srgbClr val="000000"/>
                          </a:solidFill>
                          <a:effectLst/>
                          <a:latin typeface="Calibri" panose="020F0502020204030204" pitchFamily="34" charset="0"/>
                        </a:rPr>
                        <a:t>Blasco</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78407382"/>
                  </a:ext>
                </a:extLst>
              </a:tr>
              <a:tr h="154160">
                <a:tc>
                  <a:txBody>
                    <a:bodyPr/>
                    <a:lstStyle/>
                    <a:p>
                      <a:pPr algn="r" fontAlgn="b"/>
                      <a:r>
                        <a:rPr lang="en-US" sz="1400" b="0" i="0" u="none" strike="noStrike">
                          <a:solidFill>
                            <a:srgbClr val="000000"/>
                          </a:solidFill>
                          <a:effectLst/>
                          <a:latin typeface="Calibri" panose="020F0502020204030204" pitchFamily="34" charset="0"/>
                        </a:rPr>
                        <a:t>17</a:t>
                      </a:r>
                    </a:p>
                  </a:txBody>
                  <a:tcPr marL="7620" marR="7620" marT="7620" marB="0" anchor="b"/>
                </a:tc>
                <a:tc>
                  <a:txBody>
                    <a:bodyPr/>
                    <a:lstStyle/>
                    <a:p>
                      <a:pPr algn="l" fontAlgn="b"/>
                      <a:r>
                        <a:rPr lang="en-US" sz="1400" b="0" i="0" u="none" strike="noStrike">
                          <a:solidFill>
                            <a:srgbClr val="000000"/>
                          </a:solidFill>
                          <a:effectLst/>
                          <a:latin typeface="Calibri" panose="020F0502020204030204" pitchFamily="34" charset="0"/>
                        </a:rPr>
                        <a:t>Valladolid</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Yolanda Cuesta</a:t>
                      </a:r>
                    </a:p>
                  </a:txBody>
                  <a:tcPr marL="7620" marR="7620" marT="7620" marB="0" anchor="b"/>
                </a:tc>
                <a:extLst>
                  <a:ext uri="{0D108BD9-81ED-4DB2-BD59-A6C34878D82A}">
                    <a16:rowId xmlns:a16="http://schemas.microsoft.com/office/drawing/2014/main" val="4262683310"/>
                  </a:ext>
                </a:extLst>
              </a:tr>
              <a:tr h="226035">
                <a:tc>
                  <a:txBody>
                    <a:bodyPr/>
                    <a:lstStyle/>
                    <a:p>
                      <a:pPr algn="r" fontAlgn="b"/>
                      <a:r>
                        <a:rPr lang="en-US" sz="1400" b="0" i="0" u="none" strike="noStrike" dirty="0">
                          <a:solidFill>
                            <a:srgbClr val="000000"/>
                          </a:solidFill>
                          <a:effectLst/>
                          <a:latin typeface="Calibri" panose="020F0502020204030204" pitchFamily="34" charset="0"/>
                        </a:rPr>
                        <a:t>18</a:t>
                      </a:r>
                    </a:p>
                  </a:txBody>
                  <a:tcPr marL="7620" marR="7620" marT="7620" marB="0" anchor="b"/>
                </a:tc>
                <a:tc>
                  <a:txBody>
                    <a:bodyPr/>
                    <a:lstStyle/>
                    <a:p>
                      <a:pPr algn="l" fontAlgn="b"/>
                      <a:r>
                        <a:rPr lang="en-US" sz="1400" b="0" i="0" u="none" strike="noStrike">
                          <a:solidFill>
                            <a:srgbClr val="000000"/>
                          </a:solidFill>
                          <a:effectLst/>
                          <a:latin typeface="Calibri" panose="020F0502020204030204" pitchFamily="34" charset="0"/>
                        </a:rPr>
                        <a:t>Vigo</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Marco </a:t>
                      </a:r>
                      <a:r>
                        <a:rPr lang="en-US" sz="1400" b="0" i="0" u="none" strike="noStrike" dirty="0" err="1">
                          <a:solidFill>
                            <a:srgbClr val="000000"/>
                          </a:solidFill>
                          <a:effectLst/>
                          <a:latin typeface="Calibri" panose="020F0502020204030204" pitchFamily="34" charset="0"/>
                        </a:rPr>
                        <a:t>Amoedo</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04101857"/>
                  </a:ext>
                </a:extLst>
              </a:tr>
              <a:tr h="164756">
                <a:tc>
                  <a:txBody>
                    <a:bodyPr/>
                    <a:lstStyle/>
                    <a:p>
                      <a:pPr algn="r" fontAlgn="b"/>
                      <a:r>
                        <a:rPr lang="en-US" sz="1400" b="0" i="0" u="none" strike="noStrike">
                          <a:solidFill>
                            <a:srgbClr val="000000"/>
                          </a:solidFill>
                          <a:effectLst/>
                          <a:latin typeface="Calibri" panose="020F0502020204030204" pitchFamily="34" charset="0"/>
                        </a:rPr>
                        <a:t>19</a:t>
                      </a:r>
                    </a:p>
                  </a:txBody>
                  <a:tcPr marL="7620" marR="7620" marT="7620" marB="0" anchor="b"/>
                </a:tc>
                <a:tc>
                  <a:txBody>
                    <a:bodyPr/>
                    <a:lstStyle/>
                    <a:p>
                      <a:pPr algn="l" fontAlgn="b"/>
                      <a:r>
                        <a:rPr lang="en-US" sz="1400" b="0" i="0" u="none" strike="noStrike">
                          <a:solidFill>
                            <a:srgbClr val="000000"/>
                          </a:solidFill>
                          <a:effectLst/>
                          <a:latin typeface="Calibri" panose="020F0502020204030204" pitchFamily="34" charset="0"/>
                        </a:rPr>
                        <a:t>Zaragoza</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Juan Ignacio </a:t>
                      </a:r>
                      <a:r>
                        <a:rPr lang="en-US" sz="1400" b="0" i="0" u="none" strike="noStrike" dirty="0" err="1">
                          <a:solidFill>
                            <a:srgbClr val="000000"/>
                          </a:solidFill>
                          <a:effectLst/>
                          <a:latin typeface="Calibri" panose="020F0502020204030204" pitchFamily="34" charset="0"/>
                        </a:rPr>
                        <a:t>Oller</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39906771"/>
                  </a:ext>
                </a:extLst>
              </a:tr>
            </a:tbl>
          </a:graphicData>
        </a:graphic>
      </p:graphicFrame>
    </p:spTree>
    <p:extLst>
      <p:ext uri="{BB962C8B-B14F-4D97-AF65-F5344CB8AC3E}">
        <p14:creationId xmlns:p14="http://schemas.microsoft.com/office/powerpoint/2010/main" val="2402783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r>
              <a:rPr lang="es-ES"/>
              <a:t>Comunidades Power </a:t>
            </a:r>
            <a:r>
              <a:rPr lang="en-US"/>
              <a:t>Platform</a:t>
            </a:r>
            <a:r>
              <a:rPr lang="es-ES"/>
              <a:t> España</a:t>
            </a:r>
          </a:p>
        </p:txBody>
      </p:sp>
      <p:sp>
        <p:nvSpPr>
          <p:cNvPr id="6" name="Marcador de contenido 5">
            <a:extLst>
              <a:ext uri="{FF2B5EF4-FFF2-40B4-BE49-F238E27FC236}">
                <a16:creationId xmlns:a16="http://schemas.microsoft.com/office/drawing/2014/main" id="{787316FB-0AF0-4F93-813D-77F72A8AAD15}"/>
              </a:ext>
            </a:extLst>
          </p:cNvPr>
          <p:cNvSpPr>
            <a:spLocks noGrp="1"/>
          </p:cNvSpPr>
          <p:nvPr>
            <p:ph idx="1"/>
          </p:nvPr>
        </p:nvSpPr>
        <p:spPr>
          <a:xfrm>
            <a:off x="838200" y="1268021"/>
            <a:ext cx="10515600" cy="4705169"/>
          </a:xfrm>
        </p:spPr>
        <p:txBody>
          <a:bodyPr>
            <a:normAutofit fontScale="55000" lnSpcReduction="20000"/>
          </a:bodyPr>
          <a:lstStyle/>
          <a:p>
            <a:r>
              <a:rPr lang="es-ES" dirty="0"/>
              <a:t>Albacete PUG - </a:t>
            </a:r>
            <a:r>
              <a:rPr lang="es-ES" dirty="0">
                <a:hlinkClick r:id="rId3"/>
              </a:rPr>
              <a:t>https://bit.ly/3faETXm</a:t>
            </a:r>
            <a:r>
              <a:rPr lang="es-ES" dirty="0"/>
              <a:t> </a:t>
            </a:r>
          </a:p>
          <a:p>
            <a:r>
              <a:rPr lang="es-ES" dirty="0"/>
              <a:t>Alicante - </a:t>
            </a:r>
            <a:r>
              <a:rPr lang="es-ES" dirty="0">
                <a:hlinkClick r:id="rId4"/>
              </a:rPr>
              <a:t>https://www.linkedin.com/groups/12471287/</a:t>
            </a:r>
            <a:r>
              <a:rPr lang="es-ES" dirty="0"/>
              <a:t> </a:t>
            </a:r>
          </a:p>
          <a:p>
            <a:r>
              <a:rPr lang="es-ES" dirty="0"/>
              <a:t>Barcelona PUG - </a:t>
            </a:r>
            <a:r>
              <a:rPr lang="en-US" dirty="0">
                <a:hlinkClick r:id="rId5"/>
              </a:rPr>
              <a:t>https://www.meetup.com/es-ES/Power-BI-Barcelona/</a:t>
            </a:r>
            <a:endParaRPr lang="es-ES" dirty="0"/>
          </a:p>
          <a:p>
            <a:r>
              <a:rPr lang="es-ES" dirty="0"/>
              <a:t>Barcelona SUG-CAT - </a:t>
            </a:r>
            <a:r>
              <a:rPr lang="es-ES" dirty="0">
                <a:hlinkClick r:id="rId6"/>
              </a:rPr>
              <a:t>https://www.meetup.com/es-ES/SUG-CAT</a:t>
            </a:r>
            <a:r>
              <a:rPr lang="es-ES" dirty="0"/>
              <a:t> </a:t>
            </a:r>
          </a:p>
          <a:p>
            <a:r>
              <a:rPr lang="en-US" dirty="0"/>
              <a:t>Cádiz - </a:t>
            </a:r>
            <a:r>
              <a:rPr lang="en-US" dirty="0">
                <a:hlinkClick r:id="rId7"/>
              </a:rPr>
              <a:t>https://www.meetup.com/es-ES/PowerTips-Cadiz</a:t>
            </a:r>
            <a:r>
              <a:rPr lang="en-US" dirty="0"/>
              <a:t> </a:t>
            </a:r>
          </a:p>
          <a:p>
            <a:r>
              <a:rPr lang="en-US" dirty="0"/>
              <a:t>Canarias - </a:t>
            </a:r>
            <a:r>
              <a:rPr lang="en-US" dirty="0">
                <a:hlinkClick r:id="rId8"/>
              </a:rPr>
              <a:t>https://www.linkedin.com/groups/12435523/</a:t>
            </a:r>
            <a:r>
              <a:rPr lang="en-US" dirty="0"/>
              <a:t> </a:t>
            </a:r>
          </a:p>
          <a:p>
            <a:r>
              <a:rPr lang="en-US" dirty="0"/>
              <a:t>Cantabria - </a:t>
            </a:r>
            <a:r>
              <a:rPr lang="es-ES" b="0" i="0" u="sng" dirty="0">
                <a:solidFill>
                  <a:srgbClr val="A6A7DC"/>
                </a:solidFill>
                <a:effectLst/>
                <a:latin typeface="Segoe UI Semilight" panose="020B0402040204020203" pitchFamily="34" charset="0"/>
                <a:cs typeface="Segoe UI Semilight" panose="020B0402040204020203" pitchFamily="34" charset="0"/>
                <a:hlinkClick r:id="rId9" tooltip="https://www.linkedin.com/groups/12464296/"/>
              </a:rPr>
              <a:t>https://www.linkedin.com/groups/12464296/</a:t>
            </a:r>
            <a:endParaRPr lang="en-US" dirty="0">
              <a:latin typeface="Segoe UI Semilight" panose="020B0402040204020203" pitchFamily="34" charset="0"/>
              <a:cs typeface="Segoe UI Semilight" panose="020B0402040204020203" pitchFamily="34" charset="0"/>
            </a:endParaRPr>
          </a:p>
          <a:p>
            <a:r>
              <a:rPr lang="es-ES" dirty="0"/>
              <a:t>Euskadi - </a:t>
            </a:r>
            <a:r>
              <a:rPr lang="en-US" dirty="0">
                <a:hlinkClick r:id="rId10"/>
              </a:rPr>
              <a:t>https://www.meetup.com/es-ES/Power-Platform-Euskadi/</a:t>
            </a:r>
            <a:endParaRPr lang="es-ES" dirty="0"/>
          </a:p>
          <a:p>
            <a:r>
              <a:rPr lang="en-US" dirty="0"/>
              <a:t>Madrid - </a:t>
            </a:r>
            <a:r>
              <a:rPr lang="en-US" dirty="0">
                <a:hlinkClick r:id="rId11"/>
              </a:rPr>
              <a:t>https://www.meetup.com/es-ES/Power-Platform-Madrid/</a:t>
            </a:r>
            <a:endParaRPr lang="en-US" dirty="0"/>
          </a:p>
          <a:p>
            <a:r>
              <a:rPr lang="en-US" dirty="0"/>
              <a:t>Murcia - </a:t>
            </a:r>
            <a:r>
              <a:rPr lang="en-US" dirty="0">
                <a:hlinkClick r:id="rId12"/>
              </a:rPr>
              <a:t>https://www.meetup.com/es-ES/Power-Platform-Murcia/</a:t>
            </a:r>
            <a:endParaRPr lang="en-US" dirty="0"/>
          </a:p>
          <a:p>
            <a:r>
              <a:rPr lang="es-ES" dirty="0"/>
              <a:t>Navarra - </a:t>
            </a:r>
            <a:r>
              <a:rPr lang="en-US" dirty="0">
                <a:hlinkClick r:id="rId13"/>
              </a:rPr>
              <a:t>https://www.meetup.com/es-ES/Power-Platform-Navarra/</a:t>
            </a:r>
            <a:endParaRPr lang="en-US" dirty="0"/>
          </a:p>
          <a:p>
            <a:r>
              <a:rPr lang="es-ES" dirty="0"/>
              <a:t>Palma de Mallorca - </a:t>
            </a:r>
            <a:r>
              <a:rPr lang="en-US" b="0" i="0" u="sng" dirty="0">
                <a:solidFill>
                  <a:srgbClr val="00105E"/>
                </a:solidFill>
                <a:effectLst/>
                <a:latin typeface="Segoe UI Semilight" panose="020B0402040204020203" pitchFamily="34" charset="0"/>
                <a:cs typeface="Segoe UI Semilight" panose="020B0402040204020203" pitchFamily="34" charset="0"/>
                <a:hlinkClick r:id="rId14"/>
              </a:rPr>
              <a:t>https://www.meetup.com/es-ES/Dynamic-Communities-Mallorca</a:t>
            </a:r>
            <a:endParaRPr lang="en-US" b="0" i="0" u="sng" dirty="0">
              <a:solidFill>
                <a:srgbClr val="00105E"/>
              </a:solidFill>
              <a:effectLst/>
              <a:latin typeface="Segoe UI Semilight" panose="020B0402040204020203" pitchFamily="34" charset="0"/>
              <a:cs typeface="Segoe UI Semilight" panose="020B0402040204020203" pitchFamily="34" charset="0"/>
            </a:endParaRPr>
          </a:p>
          <a:p>
            <a:r>
              <a:rPr lang="en-US" dirty="0"/>
              <a:t>Sevilla - </a:t>
            </a:r>
            <a:r>
              <a:rPr lang="en-US" dirty="0">
                <a:hlinkClick r:id="rId15"/>
              </a:rPr>
              <a:t>https://www.meetup.com/es-ES/PowerTips-Sevilla</a:t>
            </a:r>
            <a:r>
              <a:rPr lang="en-US" dirty="0"/>
              <a:t> </a:t>
            </a:r>
          </a:p>
          <a:p>
            <a:r>
              <a:rPr lang="es-ES" dirty="0"/>
              <a:t>Valencia - </a:t>
            </a:r>
            <a:r>
              <a:rPr lang="es-ES" dirty="0">
                <a:hlinkClick r:id="rId16"/>
              </a:rPr>
              <a:t>https://www.meetup.com/es-ES/Modern-WorkPlace-Power-Platform-Valencia</a:t>
            </a:r>
            <a:r>
              <a:rPr lang="es-ES" dirty="0"/>
              <a:t> </a:t>
            </a:r>
          </a:p>
          <a:p>
            <a:r>
              <a:rPr lang="es-ES" dirty="0"/>
              <a:t>Vigo - </a:t>
            </a:r>
            <a:r>
              <a:rPr lang="en-US" dirty="0">
                <a:hlinkClick r:id="rId17"/>
              </a:rPr>
              <a:t>https://www.meetup.com/es-ES/Power-Platform-Vigo/</a:t>
            </a:r>
            <a:endParaRPr lang="es-ES" dirty="0"/>
          </a:p>
          <a:p>
            <a:r>
              <a:rPr lang="en-US" dirty="0"/>
              <a:t>Tarragona - </a:t>
            </a:r>
            <a:r>
              <a:rPr lang="en-US" dirty="0">
                <a:hlinkClick r:id="rId18"/>
              </a:rPr>
              <a:t>https://www.linkedin.com/groups/8965202/</a:t>
            </a:r>
            <a:r>
              <a:rPr lang="en-US" dirty="0"/>
              <a:t> </a:t>
            </a:r>
          </a:p>
          <a:p>
            <a:pPr lvl="1"/>
            <a:endParaRPr lang="en-US" dirty="0"/>
          </a:p>
        </p:txBody>
      </p:sp>
    </p:spTree>
    <p:extLst>
      <p:ext uri="{BB962C8B-B14F-4D97-AF65-F5344CB8AC3E}">
        <p14:creationId xmlns:p14="http://schemas.microsoft.com/office/powerpoint/2010/main" val="1247967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r>
              <a:rPr lang="es-ES" dirty="0"/>
              <a:t>Comunidad</a:t>
            </a:r>
          </a:p>
        </p:txBody>
      </p:sp>
      <p:pic>
        <p:nvPicPr>
          <p:cNvPr id="4" name="Imagen 3">
            <a:extLst>
              <a:ext uri="{FF2B5EF4-FFF2-40B4-BE49-F238E27FC236}">
                <a16:creationId xmlns:a16="http://schemas.microsoft.com/office/drawing/2014/main" id="{618965DD-C89A-49FE-93E3-F0DA03512EA6}"/>
              </a:ext>
            </a:extLst>
          </p:cNvPr>
          <p:cNvPicPr>
            <a:picLocks noChangeAspect="1"/>
          </p:cNvPicPr>
          <p:nvPr/>
        </p:nvPicPr>
        <p:blipFill>
          <a:blip r:embed="rId3"/>
          <a:stretch>
            <a:fillRect/>
          </a:stretch>
        </p:blipFill>
        <p:spPr>
          <a:xfrm>
            <a:off x="108296" y="1475041"/>
            <a:ext cx="4677608" cy="4362769"/>
          </a:xfrm>
          <a:prstGeom prst="rect">
            <a:avLst/>
          </a:prstGeom>
        </p:spPr>
      </p:pic>
      <p:pic>
        <p:nvPicPr>
          <p:cNvPr id="8" name="Imagen 7">
            <a:extLst>
              <a:ext uri="{FF2B5EF4-FFF2-40B4-BE49-F238E27FC236}">
                <a16:creationId xmlns:a16="http://schemas.microsoft.com/office/drawing/2014/main" id="{1B88467D-E718-40B2-9D60-4838F385D78C}"/>
              </a:ext>
            </a:extLst>
          </p:cNvPr>
          <p:cNvPicPr>
            <a:picLocks noChangeAspect="1"/>
          </p:cNvPicPr>
          <p:nvPr/>
        </p:nvPicPr>
        <p:blipFill>
          <a:blip r:embed="rId4"/>
          <a:stretch>
            <a:fillRect/>
          </a:stretch>
        </p:blipFill>
        <p:spPr>
          <a:xfrm>
            <a:off x="4868562" y="361743"/>
            <a:ext cx="7215142" cy="5476067"/>
          </a:xfrm>
          <a:prstGeom prst="rect">
            <a:avLst/>
          </a:prstGeom>
        </p:spPr>
      </p:pic>
    </p:spTree>
    <p:extLst>
      <p:ext uri="{BB962C8B-B14F-4D97-AF65-F5344CB8AC3E}">
        <p14:creationId xmlns:p14="http://schemas.microsoft.com/office/powerpoint/2010/main" val="382369474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4565A"/>
      </a:dk2>
      <a:lt2>
        <a:srgbClr val="E7E8E9"/>
      </a:lt2>
      <a:accent1>
        <a:srgbClr val="732773"/>
      </a:accent1>
      <a:accent2>
        <a:srgbClr val="54565A"/>
      </a:accent2>
      <a:accent3>
        <a:srgbClr val="A442DC"/>
      </a:accent3>
      <a:accent4>
        <a:srgbClr val="7B7E83"/>
      </a:accent4>
      <a:accent5>
        <a:srgbClr val="D8D9DA"/>
      </a:accent5>
      <a:accent6>
        <a:srgbClr val="B564E3"/>
      </a:accent6>
      <a:hlink>
        <a:srgbClr val="0563C1"/>
      </a:hlink>
      <a:folHlink>
        <a:srgbClr val="0563C1"/>
      </a:folHlink>
    </a:clrScheme>
    <a:fontScheme name="Collaborate Canada">
      <a:majorFont>
        <a:latin typeface="Segoe UI Black"/>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E84158197BABA4EA2B708322E54A03F" ma:contentTypeVersion="6" ma:contentTypeDescription="Crear nuevo documento." ma:contentTypeScope="" ma:versionID="db1e9db632179d10567b83ab8b74e77e">
  <xsd:schema xmlns:xsd="http://www.w3.org/2001/XMLSchema" xmlns:xs="http://www.w3.org/2001/XMLSchema" xmlns:p="http://schemas.microsoft.com/office/2006/metadata/properties" xmlns:ns2="7a01c6eb-1391-4765-b6d1-bfdbdbbea19e" targetNamespace="http://schemas.microsoft.com/office/2006/metadata/properties" ma:root="true" ma:fieldsID="a1ba9faed8be5288ea2d5613cb91ae90" ns2:_="">
    <xsd:import namespace="7a01c6eb-1391-4765-b6d1-bfdbdbbea19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01c6eb-1391-4765-b6d1-bfdbdbbea1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05642F-24D7-415E-BCE5-D9A66D973D99}"/>
</file>

<file path=customXml/itemProps2.xml><?xml version="1.0" encoding="utf-8"?>
<ds:datastoreItem xmlns:ds="http://schemas.openxmlformats.org/officeDocument/2006/customXml" ds:itemID="{C4BD89D9-7255-4D5A-82E5-E966CAEE4330}">
  <ds:schemaRefs>
    <ds:schemaRef ds:uri="http://purl.org/dc/dcmitype/"/>
    <ds:schemaRef ds:uri="http://purl.org/dc/terms/"/>
    <ds:schemaRef ds:uri="http://schemas.openxmlformats.org/package/2006/metadata/core-properties"/>
    <ds:schemaRef ds:uri="http://schemas.microsoft.com/office/2006/documentManagement/types"/>
    <ds:schemaRef ds:uri="http://www.w3.org/XML/1998/namespace"/>
    <ds:schemaRef ds:uri="http://purl.org/dc/elements/1.1/"/>
    <ds:schemaRef ds:uri="http://schemas.microsoft.com/office/2006/metadata/properties"/>
    <ds:schemaRef ds:uri="http://schemas.microsoft.com/office/infopath/2007/PartnerControls"/>
    <ds:schemaRef ds:uri="eff05f76-6d47-4c14-8e78-d46dfaef9bdc"/>
    <ds:schemaRef ds:uri="3fec88e2-7b8b-42c8-bdb2-d65384baa0ab"/>
  </ds:schemaRefs>
</ds:datastoreItem>
</file>

<file path=customXml/itemProps3.xml><?xml version="1.0" encoding="utf-8"?>
<ds:datastoreItem xmlns:ds="http://schemas.openxmlformats.org/officeDocument/2006/customXml" ds:itemID="{F011BBF7-1CE1-4050-9514-DB9AE0D56D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3562</TotalTime>
  <Words>1962</Words>
  <Application>Microsoft Office PowerPoint</Application>
  <PresentationFormat>Panorámica</PresentationFormat>
  <Paragraphs>354</Paragraphs>
  <Slides>31</Slides>
  <Notes>23</Notes>
  <HiddenSlides>3</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31</vt:i4>
      </vt:variant>
    </vt:vector>
  </HeadingPairs>
  <TitlesOfParts>
    <vt:vector size="41" baseType="lpstr">
      <vt:lpstr>Arial</vt:lpstr>
      <vt:lpstr>Arial</vt:lpstr>
      <vt:lpstr>Calibri</vt:lpstr>
      <vt:lpstr>Consolas</vt:lpstr>
      <vt:lpstr>Gill Sans MT</vt:lpstr>
      <vt:lpstr>Klavika Medium Condensed</vt:lpstr>
      <vt:lpstr>Segoe UI Black</vt:lpstr>
      <vt:lpstr>Segoe UI Semibold</vt:lpstr>
      <vt:lpstr>Segoe UI Semilight</vt:lpstr>
      <vt:lpstr>Office Theme</vt:lpstr>
      <vt:lpstr>Presentación de PowerPoint</vt:lpstr>
      <vt:lpstr>Agenda </vt:lpstr>
      <vt:lpstr>Presentación de PowerPoint</vt:lpstr>
      <vt:lpstr>Power Platform Madrid</vt:lpstr>
      <vt:lpstr>Patrocinadores Power Platform Madrid</vt:lpstr>
      <vt:lpstr>Power Platform España</vt:lpstr>
      <vt:lpstr>Power Platform España</vt:lpstr>
      <vt:lpstr>Comunidades Power Platform España</vt:lpstr>
      <vt:lpstr>Comunidad</vt:lpstr>
      <vt:lpstr>Creceremos en Power Platform España</vt:lpstr>
      <vt:lpstr>Sábados con Javier Gómez</vt:lpstr>
      <vt:lpstr>Sábados con Francisco Mullor</vt:lpstr>
      <vt:lpstr>Azure Heroes</vt:lpstr>
      <vt:lpstr>Foro Power BI Team y  comunidad en español</vt:lpstr>
      <vt:lpstr>Power Platform España - Equipo</vt:lpstr>
      <vt:lpstr>Iniciativas</vt:lpstr>
      <vt:lpstr>Resultados Encuesta</vt:lpstr>
      <vt:lpstr>Eventos Power Platform España</vt:lpstr>
      <vt:lpstr>Eventos Power Platform España</vt:lpstr>
      <vt:lpstr>Eventos Power Platform España</vt:lpstr>
      <vt:lpstr>Microsoft Ignite 2020 - Book of news </vt:lpstr>
      <vt:lpstr>Artículos y Sitios Destacados</vt:lpstr>
      <vt:lpstr>Artículos y Sitios Destacados</vt:lpstr>
      <vt:lpstr>Sesión de hoy</vt:lpstr>
      <vt:lpstr>¡Que disfrutes del evento!  👏👍🙂</vt:lpstr>
      <vt:lpstr>Próximo evento</vt:lpstr>
      <vt:lpstr>Próximo encuentro online</vt:lpstr>
      <vt:lpstr>¿Preguntas?</vt:lpstr>
      <vt:lpstr> No olvides, por favor, rellenar la encuesta:  https://bit.ly/2T6U3DN   Muchas gracias 👏 </vt:lpstr>
      <vt:lpstr>Muchas gracias 👏  Hasta la próxima 🖐</vt:lpstr>
      <vt:lpstr>Resumen de enlaces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to the Presenter</dc:title>
  <dc:creator>Kunal Tripathy</dc:creator>
  <cp:lastModifiedBy>Ana María Bisbé York</cp:lastModifiedBy>
  <cp:revision>98</cp:revision>
  <dcterms:created xsi:type="dcterms:W3CDTF">2020-02-08T21:32:28Z</dcterms:created>
  <dcterms:modified xsi:type="dcterms:W3CDTF">2020-09-30T17:41:27Z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0x010100DE84158197BABA4EA2B708322E54A03F</vt:lpwstr>
  </property>
</Properties>
</file>